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90" r:id="rId13"/>
    <p:sldId id="291" r:id="rId14"/>
    <p:sldId id="275" r:id="rId15"/>
    <p:sldId id="276" r:id="rId16"/>
    <p:sldId id="267" r:id="rId17"/>
    <p:sldId id="280" r:id="rId18"/>
    <p:sldId id="289" r:id="rId19"/>
    <p:sldId id="269" r:id="rId20"/>
    <p:sldId id="270" r:id="rId21"/>
    <p:sldId id="271" r:id="rId22"/>
    <p:sldId id="272" r:id="rId23"/>
    <p:sldId id="273" r:id="rId24"/>
    <p:sldId id="277" r:id="rId25"/>
    <p:sldId id="278" r:id="rId26"/>
    <p:sldId id="279" r:id="rId27"/>
    <p:sldId id="281" r:id="rId28"/>
    <p:sldId id="282" r:id="rId29"/>
    <p:sldId id="283" r:id="rId30"/>
    <p:sldId id="284" r:id="rId31"/>
    <p:sldId id="285" r:id="rId32"/>
    <p:sldId id="286" r:id="rId33"/>
    <p:sldId id="287" r:id="rId34"/>
    <p:sldId id="288" r:id="rId35"/>
    <p:sldId id="274" r:id="rId3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1pPr>
    <a:lvl2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2pPr>
    <a:lvl3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3pPr>
    <a:lvl4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4pPr>
    <a:lvl5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5pPr>
    <a:lvl6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6pPr>
    <a:lvl7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7pPr>
    <a:lvl8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8pPr>
    <a:lvl9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5EE"/>
          </a:solidFill>
        </a:fill>
      </a:tcStyle>
    </a:wholeTbl>
    <a:band2H>
      <a:tcTxStyle/>
      <a:tcStyle>
        <a:tcBdr/>
        <a:fill>
          <a:solidFill>
            <a:srgbClr val="E8EB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EE5CD"/>
          </a:solidFill>
        </a:fill>
      </a:tcStyle>
    </a:wholeTbl>
    <a:band2H>
      <a:tcTxStyle/>
      <a:tcStyle>
        <a:tcBdr/>
        <a:fill>
          <a:solidFill>
            <a:srgbClr val="E8F2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8D3E5"/>
          </a:solidFill>
        </a:fill>
      </a:tcStyle>
    </a:wholeTbl>
    <a:band2H>
      <a:tcTxStyle/>
      <a:tcStyle>
        <a:tcBdr/>
        <a:fill>
          <a:solidFill>
            <a:srgbClr val="ECEAF3"/>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1" d="100"/>
          <a:sy n="41" d="100"/>
        </p:scale>
        <p:origin x="69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xfrm>
            <a:off x="1143000" y="685800"/>
            <a:ext cx="4572000" cy="3429000"/>
          </a:xfrm>
          <a:prstGeom prst="rect">
            <a:avLst/>
          </a:prstGeom>
        </p:spPr>
        <p:txBody>
          <a:bodyPr/>
          <a:lstStyle/>
          <a:p>
            <a:endParaRPr/>
          </a:p>
        </p:txBody>
      </p:sp>
      <p:sp>
        <p:nvSpPr>
          <p:cNvPr id="129" name="Shape 12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xfrm>
            <a:off x="1219200" y="11986162"/>
            <a:ext cx="21945599" cy="605793"/>
          </a:xfrm>
          <a:prstGeom prst="rect">
            <a:avLst/>
          </a:prstGeom>
        </p:spPr>
        <p:txBody>
          <a:bodyPr/>
          <a:lstStyle>
            <a:lvl1pPr algn="ctr">
              <a:spcBef>
                <a:spcPts val="0"/>
              </a:spcBef>
              <a:defRPr sz="3000" spc="-29">
                <a:latin typeface="Graphik Medium"/>
                <a:ea typeface="Graphik Medium"/>
                <a:cs typeface="Graphik Medium"/>
                <a:sym typeface="Graphik Medium"/>
              </a:defRPr>
            </a:lvl1pPr>
            <a:lvl2pPr marL="918439" indent="-372339" algn="ctr">
              <a:spcBef>
                <a:spcPts val="0"/>
              </a:spcBef>
              <a:buSzPct val="150000"/>
              <a:buChar char="•"/>
              <a:defRPr sz="3000" spc="-29">
                <a:latin typeface="Graphik Medium"/>
                <a:ea typeface="Graphik Medium"/>
                <a:cs typeface="Graphik Medium"/>
                <a:sym typeface="Graphik Medium"/>
              </a:defRPr>
            </a:lvl2pPr>
            <a:lvl3pPr marL="1464539" indent="-372339" algn="ctr">
              <a:spcBef>
                <a:spcPts val="0"/>
              </a:spcBef>
              <a:buSzPct val="150000"/>
              <a:buChar char="•"/>
              <a:defRPr sz="3000" spc="-29">
                <a:latin typeface="Graphik Medium"/>
                <a:ea typeface="Graphik Medium"/>
                <a:cs typeface="Graphik Medium"/>
                <a:sym typeface="Graphik Medium"/>
              </a:defRPr>
            </a:lvl3pPr>
            <a:lvl4pPr marL="2010640" indent="-372340" algn="ctr">
              <a:spcBef>
                <a:spcPts val="0"/>
              </a:spcBef>
              <a:buSzPct val="150000"/>
              <a:buChar char="•"/>
              <a:defRPr sz="3000" spc="-29">
                <a:latin typeface="Graphik Medium"/>
                <a:ea typeface="Graphik Medium"/>
                <a:cs typeface="Graphik Medium"/>
                <a:sym typeface="Graphik Medium"/>
              </a:defRPr>
            </a:lvl4pPr>
            <a:lvl5pPr marL="2556740" indent="-372340" algn="ctr">
              <a:spcBef>
                <a:spcPts val="0"/>
              </a:spcBef>
              <a:buSzPct val="150000"/>
              <a:buChar char="•"/>
              <a:defRPr sz="3000" spc="-29">
                <a:latin typeface="Graphik Medium"/>
                <a:ea typeface="Graphik Medium"/>
                <a:cs typeface="Graphik Medium"/>
                <a:sym typeface="Graphik Medium"/>
              </a:defRPr>
            </a:lvl5p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xfrm>
            <a:off x="1219200" y="3543300"/>
            <a:ext cx="21945600" cy="4267200"/>
          </a:xfrm>
          <a:prstGeom prst="rect">
            <a:avLst/>
          </a:prstGeom>
        </p:spPr>
        <p:txBody>
          <a:bodyPr anchor="b"/>
          <a:lstStyle>
            <a:lvl1pPr>
              <a:defRPr sz="12800" spc="-128"/>
            </a:lvl1pPr>
          </a:lstStyle>
          <a:p>
            <a:r>
              <a:t>Presentation Title</a:t>
            </a:r>
          </a:p>
        </p:txBody>
      </p:sp>
      <p:sp>
        <p:nvSpPr>
          <p:cNvPr id="13" name="Body Level One…"/>
          <p:cNvSpPr txBox="1">
            <a:spLocks noGrp="1"/>
          </p:cNvSpPr>
          <p:nvPr>
            <p:ph type="body" sz="quarter" idx="21" hasCustomPrompt="1"/>
          </p:nvPr>
        </p:nvSpPr>
        <p:spPr>
          <a:xfrm>
            <a:off x="1219200" y="7567579"/>
            <a:ext cx="21945600" cy="2250595"/>
          </a:xfrm>
          <a:prstGeom prst="rect">
            <a:avLst/>
          </a:prstGeom>
        </p:spPr>
        <p:txBody>
          <a:bodyPr/>
          <a:lstStyle>
            <a:lvl1pPr algn="ctr">
              <a:spcBef>
                <a:spcPts val="0"/>
              </a:spcBef>
              <a:defRPr sz="6000" spc="-100">
                <a:latin typeface="Graphik Semibold"/>
                <a:ea typeface="Graphik Semibold"/>
                <a:cs typeface="Graphik Semibold"/>
                <a:sym typeface="Graphik Semibold"/>
              </a:defRPr>
            </a:lvl1pPr>
          </a:lstStyle>
          <a:p>
            <a:r>
              <a:t>Presentation Subtitle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96" name="Body Level One…"/>
          <p:cNvSpPr txBox="1">
            <a:spLocks noGrp="1"/>
          </p:cNvSpPr>
          <p:nvPr>
            <p:ph type="body" sz="quarter" idx="1" hasCustomPrompt="1"/>
          </p:nvPr>
        </p:nvSpPr>
        <p:spPr>
          <a:xfrm>
            <a:off x="1219200" y="8462239"/>
            <a:ext cx="21945602" cy="832615"/>
          </a:xfrm>
          <a:prstGeom prst="rect">
            <a:avLst/>
          </a:prstGeom>
        </p:spPr>
        <p:txBody>
          <a:bodyPr/>
          <a:lstStyle>
            <a:lvl1pPr algn="ctr">
              <a:spcBef>
                <a:spcPts val="0"/>
              </a:spcBef>
              <a:defRPr sz="4400" spc="-44">
                <a:latin typeface="Graphik Semibold"/>
                <a:ea typeface="Graphik Semibold"/>
                <a:cs typeface="Graphik Semibold"/>
                <a:sym typeface="Graphik Semibold"/>
              </a:defRPr>
            </a:lvl1pPr>
            <a:lvl2pPr marL="1092200" indent="-546100" algn="ctr">
              <a:spcBef>
                <a:spcPts val="0"/>
              </a:spcBef>
              <a:buSzPct val="150000"/>
              <a:buChar char="•"/>
              <a:defRPr sz="4400" spc="-44">
                <a:latin typeface="Graphik Semibold"/>
                <a:ea typeface="Graphik Semibold"/>
                <a:cs typeface="Graphik Semibold"/>
                <a:sym typeface="Graphik Semibold"/>
              </a:defRPr>
            </a:lvl2pPr>
            <a:lvl3pPr marL="1638300" indent="-546100" algn="ctr">
              <a:spcBef>
                <a:spcPts val="0"/>
              </a:spcBef>
              <a:buSzPct val="150000"/>
              <a:buChar char="•"/>
              <a:defRPr sz="4400" spc="-44">
                <a:latin typeface="Graphik Semibold"/>
                <a:ea typeface="Graphik Semibold"/>
                <a:cs typeface="Graphik Semibold"/>
                <a:sym typeface="Graphik Semibold"/>
              </a:defRPr>
            </a:lvl3pPr>
            <a:lvl4pPr marL="2184400" indent="-546100" algn="ctr">
              <a:spcBef>
                <a:spcPts val="0"/>
              </a:spcBef>
              <a:buSzPct val="150000"/>
              <a:buChar char="•"/>
              <a:defRPr sz="4400" spc="-44">
                <a:latin typeface="Graphik Semibold"/>
                <a:ea typeface="Graphik Semibold"/>
                <a:cs typeface="Graphik Semibold"/>
                <a:sym typeface="Graphik Semibold"/>
              </a:defRPr>
            </a:lvl4pPr>
            <a:lvl5pPr marL="2730500" indent="-546100" algn="ctr">
              <a:spcBef>
                <a:spcPts val="0"/>
              </a:spcBef>
              <a:buSzPct val="150000"/>
              <a:buChar char="•"/>
              <a:defRPr sz="4400" spc="-44">
                <a:latin typeface="Graphik Semibold"/>
                <a:ea typeface="Graphik Semibold"/>
                <a:cs typeface="Graphik Semibold"/>
                <a:sym typeface="Graphik Semibold"/>
              </a:defRPr>
            </a:lvl5pPr>
          </a:lstStyle>
          <a:p>
            <a:r>
              <a:t>Fact information</a:t>
            </a:r>
          </a:p>
          <a:p>
            <a:pPr lvl="1"/>
            <a:endParaRPr/>
          </a:p>
          <a:p>
            <a:pPr lvl="2"/>
            <a:endParaRPr/>
          </a:p>
          <a:p>
            <a:pPr lvl="3"/>
            <a:endParaRPr/>
          </a:p>
          <a:p>
            <a:pPr lvl="4"/>
            <a:endParaRPr/>
          </a:p>
        </p:txBody>
      </p:sp>
      <p:sp>
        <p:nvSpPr>
          <p:cNvPr id="97" name="Body Level One…"/>
          <p:cNvSpPr txBox="1">
            <a:spLocks noGrp="1"/>
          </p:cNvSpPr>
          <p:nvPr>
            <p:ph type="body" sz="half" idx="21" hasCustomPrompt="1"/>
          </p:nvPr>
        </p:nvSpPr>
        <p:spPr>
          <a:xfrm>
            <a:off x="1219200" y="4214483"/>
            <a:ext cx="21945600" cy="4269710"/>
          </a:xfrm>
          <a:prstGeom prst="rect">
            <a:avLst/>
          </a:prstGeom>
        </p:spPr>
        <p:txBody>
          <a:bodyPr anchor="b"/>
          <a:lstStyle/>
          <a:p>
            <a:pPr lvl="4" indent="1166774" algn="ctr" defTabSz="565708">
              <a:lnSpc>
                <a:spcPct val="80000"/>
              </a:lnSpc>
              <a:spcBef>
                <a:spcPts val="0"/>
              </a:spcBef>
              <a:defRPr sz="5162" spc="0">
                <a:latin typeface="Canela Bold"/>
                <a:ea typeface="Canela Bold"/>
                <a:cs typeface="Canela Bold"/>
                <a:sym typeface="Canela Bold"/>
              </a:defRPr>
            </a:pPr>
            <a:r>
              <a:t>100%
</a:t>
            </a:r>
          </a:p>
        </p:txBody>
      </p:sp>
      <p:sp>
        <p:nvSpPr>
          <p:cNvPr id="98" name="Slide Number"/>
          <p:cNvSpPr txBox="1">
            <a:spLocks noGrp="1"/>
          </p:cNvSpPr>
          <p:nvPr>
            <p:ph type="sldNum" sz="quarter" idx="2"/>
          </p:nvPr>
        </p:nvSpPr>
        <p:spPr>
          <a:xfrm>
            <a:off x="11997690" y="12700002"/>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05" name="Body Level One…"/>
          <p:cNvSpPr txBox="1">
            <a:spLocks noGrp="1"/>
          </p:cNvSpPr>
          <p:nvPr>
            <p:ph type="body" sz="quarter" idx="1" hasCustomPrompt="1"/>
          </p:nvPr>
        </p:nvSpPr>
        <p:spPr>
          <a:xfrm>
            <a:off x="1219200" y="11100051"/>
            <a:ext cx="21945602" cy="832615"/>
          </a:xfrm>
          <a:prstGeom prst="rect">
            <a:avLst/>
          </a:prstGeom>
        </p:spPr>
        <p:txBody>
          <a:bodyPr anchor="ctr"/>
          <a:lstStyle>
            <a:lvl1pPr algn="ctr">
              <a:spcBef>
                <a:spcPts val="0"/>
              </a:spcBef>
              <a:defRPr sz="4400" spc="-44">
                <a:latin typeface="Graphik Semibold"/>
                <a:ea typeface="Graphik Semibold"/>
                <a:cs typeface="Graphik Semibold"/>
                <a:sym typeface="Graphik Semibold"/>
              </a:defRPr>
            </a:lvl1pPr>
            <a:lvl2pPr marL="1092200" indent="-546100" algn="ctr">
              <a:spcBef>
                <a:spcPts val="0"/>
              </a:spcBef>
              <a:buSzPct val="150000"/>
              <a:buChar char="•"/>
              <a:defRPr sz="4400" spc="-44">
                <a:latin typeface="Graphik Semibold"/>
                <a:ea typeface="Graphik Semibold"/>
                <a:cs typeface="Graphik Semibold"/>
                <a:sym typeface="Graphik Semibold"/>
              </a:defRPr>
            </a:lvl2pPr>
            <a:lvl3pPr marL="1638300" indent="-546100" algn="ctr">
              <a:spcBef>
                <a:spcPts val="0"/>
              </a:spcBef>
              <a:buSzPct val="150000"/>
              <a:buChar char="•"/>
              <a:defRPr sz="4400" spc="-44">
                <a:latin typeface="Graphik Semibold"/>
                <a:ea typeface="Graphik Semibold"/>
                <a:cs typeface="Graphik Semibold"/>
                <a:sym typeface="Graphik Semibold"/>
              </a:defRPr>
            </a:lvl3pPr>
            <a:lvl4pPr marL="2184400" indent="-546100" algn="ctr">
              <a:spcBef>
                <a:spcPts val="0"/>
              </a:spcBef>
              <a:buSzPct val="150000"/>
              <a:buChar char="•"/>
              <a:defRPr sz="4400" spc="-44">
                <a:latin typeface="Graphik Semibold"/>
                <a:ea typeface="Graphik Semibold"/>
                <a:cs typeface="Graphik Semibold"/>
                <a:sym typeface="Graphik Semibold"/>
              </a:defRPr>
            </a:lvl4pPr>
            <a:lvl5pPr marL="2730500" indent="-546100" algn="ctr">
              <a:spcBef>
                <a:spcPts val="0"/>
              </a:spcBef>
              <a:buSzPct val="150000"/>
              <a:buChar char="•"/>
              <a:defRPr sz="4400" spc="-44">
                <a:latin typeface="Graphik Semibold"/>
                <a:ea typeface="Graphik Semibold"/>
                <a:cs typeface="Graphik Semibold"/>
                <a:sym typeface="Graphik Semibold"/>
              </a:defRPr>
            </a:lvl5pPr>
          </a:lstStyle>
          <a:p>
            <a:r>
              <a:t>Attribution</a:t>
            </a:r>
          </a:p>
          <a:p>
            <a:pPr lvl="1"/>
            <a:endParaRPr/>
          </a:p>
          <a:p>
            <a:pPr lvl="2"/>
            <a:endParaRPr/>
          </a:p>
          <a:p>
            <a:pPr lvl="3"/>
            <a:endParaRPr/>
          </a:p>
          <a:p>
            <a:pPr lvl="4"/>
            <a:endParaRPr/>
          </a:p>
        </p:txBody>
      </p:sp>
      <p:sp>
        <p:nvSpPr>
          <p:cNvPr id="106" name="Body Level One…"/>
          <p:cNvSpPr txBox="1">
            <a:spLocks noGrp="1"/>
          </p:cNvSpPr>
          <p:nvPr>
            <p:ph type="body" sz="half" idx="21" hasCustomPrompt="1"/>
          </p:nvPr>
        </p:nvSpPr>
        <p:spPr>
          <a:xfrm>
            <a:off x="1219200" y="4178300"/>
            <a:ext cx="21945600" cy="4416425"/>
          </a:xfrm>
          <a:prstGeom prst="rect">
            <a:avLst/>
          </a:prstGeom>
        </p:spPr>
        <p:txBody>
          <a:bodyPr anchor="ctr"/>
          <a:lstStyle/>
          <a:p>
            <a:pPr lvl="4" indent="2615183" algn="ctr" defTabSz="1511808">
              <a:lnSpc>
                <a:spcPct val="80000"/>
              </a:lnSpc>
              <a:spcBef>
                <a:spcPts val="0"/>
              </a:spcBef>
              <a:defRPr sz="5200" spc="0">
                <a:latin typeface="Canela Bold"/>
                <a:ea typeface="Canela Bold"/>
                <a:cs typeface="Canela Bold"/>
                <a:sym typeface="Canela Bold"/>
              </a:defRPr>
            </a:pPr>
            <a:r>
              <a:t>“Notable Quote”
</a:t>
            </a:r>
          </a:p>
        </p:txBody>
      </p:sp>
      <p:sp>
        <p:nvSpPr>
          <p:cNvPr id="1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14" name="740519873_3318x2212.jpg"/>
          <p:cNvSpPr>
            <a:spLocks noGrp="1"/>
          </p:cNvSpPr>
          <p:nvPr>
            <p:ph type="pic" idx="21"/>
          </p:nvPr>
        </p:nvSpPr>
        <p:spPr>
          <a:xfrm>
            <a:off x="1270000" y="-423334"/>
            <a:ext cx="21844000" cy="14562668"/>
          </a:xfrm>
          <a:prstGeom prst="rect">
            <a:avLst/>
          </a:prstGeom>
        </p:spPr>
        <p:txBody>
          <a:bodyPr lIns="91439" tIns="45719" rIns="91439" bIns="45719">
            <a:noAutofit/>
          </a:bodyPr>
          <a:lstStyle/>
          <a:p>
            <a:endParaRP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740519873_3318x2212.jpg"/>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19200" y="3543300"/>
            <a:ext cx="21945600" cy="4267200"/>
          </a:xfrm>
          <a:prstGeom prst="rect">
            <a:avLst/>
          </a:prstGeom>
        </p:spPr>
        <p:txBody>
          <a:bodyPr anchor="b"/>
          <a:lstStyle>
            <a:lvl1pPr>
              <a:defRPr sz="12800" spc="-128">
                <a:solidFill>
                  <a:srgbClr val="FFFFFF"/>
                </a:solidFill>
              </a:defRPr>
            </a:lvl1pPr>
          </a:lstStyle>
          <a:p>
            <a:r>
              <a:t>Presentation Title</a:t>
            </a:r>
          </a:p>
        </p:txBody>
      </p:sp>
      <p:sp>
        <p:nvSpPr>
          <p:cNvPr id="23" name="Body Level One…"/>
          <p:cNvSpPr txBox="1">
            <a:spLocks noGrp="1"/>
          </p:cNvSpPr>
          <p:nvPr>
            <p:ph type="body" sz="quarter" idx="1" hasCustomPrompt="1"/>
          </p:nvPr>
        </p:nvSpPr>
        <p:spPr>
          <a:xfrm>
            <a:off x="1219200" y="7569200"/>
            <a:ext cx="21945600" cy="2252112"/>
          </a:xfrm>
          <a:prstGeom prst="rect">
            <a:avLst/>
          </a:prstGeom>
        </p:spPr>
        <p:txBody>
          <a:bodyPr/>
          <a:lstStyle>
            <a:lvl1pPr algn="ctr">
              <a:spcBef>
                <a:spcPts val="0"/>
              </a:spcBef>
              <a:defRPr sz="6000" spc="-58">
                <a:solidFill>
                  <a:srgbClr val="FFFFFF"/>
                </a:solidFill>
                <a:latin typeface="Graphik Semibold"/>
                <a:ea typeface="Graphik Semibold"/>
                <a:cs typeface="Graphik Semibold"/>
                <a:sym typeface="Graphik Semibold"/>
              </a:defRPr>
            </a:lvl1pPr>
            <a:lvl2pPr algn="ctr">
              <a:spcBef>
                <a:spcPts val="0"/>
              </a:spcBef>
              <a:defRPr sz="6000" spc="-58">
                <a:solidFill>
                  <a:srgbClr val="FFFFFF"/>
                </a:solidFill>
                <a:latin typeface="Graphik Semibold"/>
                <a:ea typeface="Graphik Semibold"/>
                <a:cs typeface="Graphik Semibold"/>
                <a:sym typeface="Graphik Semibold"/>
              </a:defRPr>
            </a:lvl2pPr>
            <a:lvl3pPr algn="ctr">
              <a:spcBef>
                <a:spcPts val="0"/>
              </a:spcBef>
              <a:defRPr sz="6000" spc="-58">
                <a:solidFill>
                  <a:srgbClr val="FFFFFF"/>
                </a:solidFill>
                <a:latin typeface="Graphik Semibold"/>
                <a:ea typeface="Graphik Semibold"/>
                <a:cs typeface="Graphik Semibold"/>
                <a:sym typeface="Graphik Semibold"/>
              </a:defRPr>
            </a:lvl3pPr>
            <a:lvl4pPr algn="ctr">
              <a:spcBef>
                <a:spcPts val="0"/>
              </a:spcBef>
              <a:defRPr sz="6000" spc="-58">
                <a:solidFill>
                  <a:srgbClr val="FFFFFF"/>
                </a:solidFill>
                <a:latin typeface="Graphik Semibold"/>
                <a:ea typeface="Graphik Semibold"/>
                <a:cs typeface="Graphik Semibold"/>
                <a:sym typeface="Graphik Semibold"/>
              </a:defRPr>
            </a:lvl4pPr>
            <a:lvl5pPr algn="ctr">
              <a:spcBef>
                <a:spcPts val="0"/>
              </a:spcBef>
              <a:defRPr sz="6000" spc="-58">
                <a:solidFill>
                  <a:srgbClr val="FFFFFF"/>
                </a:solidFill>
                <a:latin typeface="Graphik Semibold"/>
                <a:ea typeface="Graphik Semibold"/>
                <a:cs typeface="Graphik Semibold"/>
                <a:sym typeface="Graphik Semibold"/>
              </a:defRPr>
            </a:lvl5pPr>
          </a:lstStyle>
          <a:p>
            <a:r>
              <a:t>Presentation Subtitle</a:t>
            </a:r>
          </a:p>
          <a:p>
            <a:pPr lvl="1"/>
            <a:endParaRPr/>
          </a:p>
          <a:p>
            <a:pPr lvl="2"/>
            <a:endParaRPr/>
          </a:p>
          <a:p>
            <a:pPr lvl="3"/>
            <a:endParaRPr/>
          </a:p>
          <a:p>
            <a:pPr lvl="4"/>
            <a:endParaRPr/>
          </a:p>
        </p:txBody>
      </p:sp>
      <p:sp>
        <p:nvSpPr>
          <p:cNvPr id="24" name="Author and Date"/>
          <p:cNvSpPr txBox="1">
            <a:spLocks noGrp="1"/>
          </p:cNvSpPr>
          <p:nvPr>
            <p:ph type="body" sz="quarter" idx="22" hasCustomPrompt="1"/>
          </p:nvPr>
        </p:nvSpPr>
        <p:spPr>
          <a:xfrm>
            <a:off x="1219200" y="11988800"/>
            <a:ext cx="21945602" cy="605791"/>
          </a:xfrm>
          <a:prstGeom prst="rect">
            <a:avLst/>
          </a:prstGeom>
        </p:spPr>
        <p:txBody>
          <a:bodyPr/>
          <a:lstStyle>
            <a:lvl1pPr algn="ctr">
              <a:spcBef>
                <a:spcPts val="0"/>
              </a:spcBef>
              <a:defRPr sz="3000" spc="-100">
                <a:solidFill>
                  <a:srgbClr val="FFFFFF"/>
                </a:solidFill>
                <a:latin typeface="Graphik Medium"/>
                <a:ea typeface="Graphik Medium"/>
                <a:cs typeface="Graphik Medium"/>
                <a:sym typeface="Graphik Medium"/>
              </a:defRPr>
            </a:lvl1pPr>
          </a:lstStyle>
          <a:p>
            <a:r>
              <a:t>Author and Date</a:t>
            </a:r>
          </a:p>
        </p:txBody>
      </p:sp>
      <p:sp>
        <p:nvSpPr>
          <p:cNvPr id="25" name="Slide Number"/>
          <p:cNvSpPr txBox="1">
            <a:spLocks noGrp="1"/>
          </p:cNvSpPr>
          <p:nvPr>
            <p:ph type="sldNum" sz="quarter" idx="2"/>
          </p:nvPr>
        </p:nvSpPr>
        <p:spPr>
          <a:xfrm>
            <a:off x="11997690" y="12700002"/>
            <a:ext cx="388621" cy="429261"/>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Slide Title"/>
          <p:cNvSpPr txBox="1">
            <a:spLocks noGrp="1"/>
          </p:cNvSpPr>
          <p:nvPr>
            <p:ph type="title" hasCustomPrompt="1"/>
          </p:nvPr>
        </p:nvSpPr>
        <p:spPr>
          <a:xfrm>
            <a:off x="1215494" y="4585101"/>
            <a:ext cx="9757340" cy="2540003"/>
          </a:xfrm>
          <a:prstGeom prst="rect">
            <a:avLst/>
          </a:prstGeom>
        </p:spPr>
        <p:txBody>
          <a:bodyPr anchor="b"/>
          <a:lstStyle/>
          <a:p>
            <a:r>
              <a:t>Slide Title</a:t>
            </a:r>
          </a:p>
        </p:txBody>
      </p:sp>
      <p:sp>
        <p:nvSpPr>
          <p:cNvPr id="33" name="Image"/>
          <p:cNvSpPr>
            <a:spLocks noGrp="1"/>
          </p:cNvSpPr>
          <p:nvPr>
            <p:ph type="pic" idx="21"/>
          </p:nvPr>
        </p:nvSpPr>
        <p:spPr>
          <a:xfrm>
            <a:off x="9283700" y="1270000"/>
            <a:ext cx="16751300" cy="11176000"/>
          </a:xfrm>
          <a:prstGeom prst="rect">
            <a:avLst/>
          </a:prstGeom>
        </p:spPr>
        <p:txBody>
          <a:bodyPr lIns="91439" tIns="45719" rIns="91439" bIns="45719">
            <a:noAutofit/>
          </a:bodyPr>
          <a:lstStyle/>
          <a:p>
            <a:endParaRPr/>
          </a:p>
        </p:txBody>
      </p:sp>
      <p:sp>
        <p:nvSpPr>
          <p:cNvPr id="34" name="Body Level One…"/>
          <p:cNvSpPr txBox="1">
            <a:spLocks noGrp="1"/>
          </p:cNvSpPr>
          <p:nvPr>
            <p:ph type="body" sz="quarter" idx="1" hasCustomPrompt="1"/>
          </p:nvPr>
        </p:nvSpPr>
        <p:spPr>
          <a:xfrm>
            <a:off x="1219200" y="7016750"/>
            <a:ext cx="9753600" cy="5416550"/>
          </a:xfrm>
          <a:prstGeom prst="rect">
            <a:avLst/>
          </a:prstGeom>
        </p:spPr>
        <p:txBody>
          <a:bodyPr/>
          <a:lstStyle>
            <a:lvl1pPr algn="ctr">
              <a:spcBef>
                <a:spcPts val="0"/>
              </a:spcBef>
              <a:defRPr sz="4400" spc="-44">
                <a:latin typeface="Graphik Semibold"/>
                <a:ea typeface="Graphik Semibold"/>
                <a:cs typeface="Graphik Semibold"/>
                <a:sym typeface="Graphik Semibold"/>
              </a:defRPr>
            </a:lvl1pPr>
            <a:lvl2pPr algn="ctr">
              <a:spcBef>
                <a:spcPts val="0"/>
              </a:spcBef>
              <a:defRPr sz="4400" spc="-44">
                <a:latin typeface="Graphik Semibold"/>
                <a:ea typeface="Graphik Semibold"/>
                <a:cs typeface="Graphik Semibold"/>
                <a:sym typeface="Graphik Semibold"/>
              </a:defRPr>
            </a:lvl2pPr>
            <a:lvl3pPr algn="ctr">
              <a:spcBef>
                <a:spcPts val="0"/>
              </a:spcBef>
              <a:defRPr sz="4400" spc="-44">
                <a:latin typeface="Graphik Semibold"/>
                <a:ea typeface="Graphik Semibold"/>
                <a:cs typeface="Graphik Semibold"/>
                <a:sym typeface="Graphik Semibold"/>
              </a:defRPr>
            </a:lvl3pPr>
            <a:lvl4pPr algn="ctr">
              <a:spcBef>
                <a:spcPts val="0"/>
              </a:spcBef>
              <a:defRPr sz="4400" spc="-44">
                <a:latin typeface="Graphik Semibold"/>
                <a:ea typeface="Graphik Semibold"/>
                <a:cs typeface="Graphik Semibold"/>
                <a:sym typeface="Graphik Semibold"/>
              </a:defRPr>
            </a:lvl4pPr>
            <a:lvl5pPr algn="ctr">
              <a:spcBef>
                <a:spcPts val="0"/>
              </a:spcBef>
              <a:defRPr sz="4400" spc="-44">
                <a:latin typeface="Graphik Semibold"/>
                <a:ea typeface="Graphik Semibold"/>
                <a:cs typeface="Graphik Semibold"/>
                <a:sym typeface="Graphik Semibold"/>
              </a:defRPr>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1997690" y="12700002"/>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42" name="Body Level One…"/>
          <p:cNvSpPr txBox="1">
            <a:spLocks noGrp="1"/>
          </p:cNvSpPr>
          <p:nvPr>
            <p:ph type="body" idx="1" hasCustomPrompt="1"/>
          </p:nvPr>
        </p:nvSpPr>
        <p:spPr>
          <a:xfrm>
            <a:off x="1219200" y="4013200"/>
            <a:ext cx="21945600" cy="8487148"/>
          </a:xfrm>
          <a:prstGeom prst="rect">
            <a:avLst/>
          </a:prstGeom>
        </p:spPr>
        <p:txBody>
          <a:bodyPr numCol="2" spcCol="2558382"/>
          <a:lstStyle>
            <a:lvl1pPr marL="546100" indent="-546100" defTabSz="2438337">
              <a:lnSpc>
                <a:spcPct val="90000"/>
              </a:lnSpc>
              <a:buSzPct val="150000"/>
              <a:buChar char="•"/>
              <a:defRPr sz="4400" spc="0">
                <a:latin typeface="Canela Text Regular"/>
                <a:ea typeface="Canela Text Regular"/>
                <a:cs typeface="Canela Text Regular"/>
                <a:sym typeface="Canela Text Regular"/>
              </a:defRPr>
            </a:lvl1pPr>
            <a:lvl2pPr marL="1092200" indent="-546100" defTabSz="2438337">
              <a:lnSpc>
                <a:spcPct val="90000"/>
              </a:lnSpc>
              <a:buSzPct val="150000"/>
              <a:buChar char="•"/>
              <a:defRPr sz="4400" spc="0">
                <a:latin typeface="Canela Text Regular"/>
                <a:ea typeface="Canela Text Regular"/>
                <a:cs typeface="Canela Text Regular"/>
                <a:sym typeface="Canela Text Regular"/>
              </a:defRPr>
            </a:lvl2pPr>
            <a:lvl3pPr marL="1638300" indent="-546100" defTabSz="2438337">
              <a:lnSpc>
                <a:spcPct val="90000"/>
              </a:lnSpc>
              <a:buSzPct val="150000"/>
              <a:buChar char="•"/>
              <a:defRPr sz="4400" spc="0">
                <a:latin typeface="Canela Text Regular"/>
                <a:ea typeface="Canela Text Regular"/>
                <a:cs typeface="Canela Text Regular"/>
                <a:sym typeface="Canela Text Regular"/>
              </a:defRPr>
            </a:lvl3pPr>
            <a:lvl4pPr marL="2184400" indent="-546100" defTabSz="2438337">
              <a:lnSpc>
                <a:spcPct val="90000"/>
              </a:lnSpc>
              <a:buSzPct val="150000"/>
              <a:buChar char="•"/>
              <a:defRPr sz="4400" spc="0">
                <a:latin typeface="Canela Text Regular"/>
                <a:ea typeface="Canela Text Regular"/>
                <a:cs typeface="Canela Text Regular"/>
                <a:sym typeface="Canela Text Regular"/>
              </a:defRPr>
            </a:lvl4pPr>
            <a:lvl5pPr marL="2730500" indent="-546100" defTabSz="2438337">
              <a:lnSpc>
                <a:spcPct val="90000"/>
              </a:lnSpc>
              <a:buSzPct val="150000"/>
              <a:buChar char="•"/>
              <a:defRPr sz="4400" spc="0">
                <a:latin typeface="Canela Text Regular"/>
                <a:ea typeface="Canela Text Regular"/>
                <a:cs typeface="Canela Text Regular"/>
                <a:sym typeface="Canela Text Regular"/>
              </a:defRPr>
            </a:lvl5pPr>
          </a:lstStyle>
          <a:p>
            <a:r>
              <a:t>Slide bullet text</a:t>
            </a:r>
          </a:p>
          <a:p>
            <a:pPr lvl="1"/>
            <a:endParaRPr/>
          </a:p>
          <a:p>
            <a:pPr lvl="2"/>
            <a:endParaRPr/>
          </a:p>
          <a:p>
            <a:pPr lvl="3"/>
            <a:endParaRPr/>
          </a:p>
          <a:p>
            <a:pPr lvl="4"/>
            <a:endParaRP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50" name="Slide Title"/>
          <p:cNvSpPr txBox="1">
            <a:spLocks noGrp="1"/>
          </p:cNvSpPr>
          <p:nvPr>
            <p:ph type="title" hasCustomPrompt="1"/>
          </p:nvPr>
        </p:nvSpPr>
        <p:spPr>
          <a:xfrm>
            <a:off x="1219200" y="774700"/>
            <a:ext cx="9753600" cy="1600200"/>
          </a:xfrm>
          <a:prstGeom prst="rect">
            <a:avLst/>
          </a:prstGeom>
        </p:spPr>
        <p:txBody>
          <a:bodyPr/>
          <a:lstStyle/>
          <a:p>
            <a:r>
              <a:t>Slide Title</a:t>
            </a:r>
          </a:p>
        </p:txBody>
      </p:sp>
      <p:sp>
        <p:nvSpPr>
          <p:cNvPr id="51" name="Image"/>
          <p:cNvSpPr>
            <a:spLocks noGrp="1"/>
          </p:cNvSpPr>
          <p:nvPr>
            <p:ph type="pic" idx="21"/>
          </p:nvPr>
        </p:nvSpPr>
        <p:spPr>
          <a:xfrm>
            <a:off x="12192644" y="718588"/>
            <a:ext cx="10972801" cy="12329625"/>
          </a:xfrm>
          <a:prstGeom prst="rect">
            <a:avLst/>
          </a:prstGeom>
        </p:spPr>
        <p:txBody>
          <a:bodyPr lIns="91439" tIns="45719" rIns="91439" bIns="45719">
            <a:noAutofit/>
          </a:bodyPr>
          <a:lstStyle/>
          <a:p>
            <a:endParaRPr/>
          </a:p>
        </p:txBody>
      </p:sp>
      <p:sp>
        <p:nvSpPr>
          <p:cNvPr id="52" name="Body Level One…"/>
          <p:cNvSpPr txBox="1">
            <a:spLocks noGrp="1"/>
          </p:cNvSpPr>
          <p:nvPr>
            <p:ph type="body" sz="quarter" idx="1" hasCustomPrompt="1"/>
          </p:nvPr>
        </p:nvSpPr>
        <p:spPr>
          <a:xfrm>
            <a:off x="1219200" y="2387600"/>
            <a:ext cx="9757569" cy="832612"/>
          </a:xfrm>
          <a:prstGeom prst="rect">
            <a:avLst/>
          </a:prstGeom>
        </p:spPr>
        <p:txBody>
          <a:bodyPr/>
          <a:lstStyle>
            <a:lvl1pPr algn="ctr">
              <a:spcBef>
                <a:spcPts val="0"/>
              </a:spcBef>
              <a:defRPr sz="4400" spc="-44">
                <a:latin typeface="Graphik Semibold"/>
                <a:ea typeface="Graphik Semibold"/>
                <a:cs typeface="Graphik Semibold"/>
                <a:sym typeface="Graphik Semibold"/>
              </a:defRPr>
            </a:lvl1pPr>
            <a:lvl2pPr marL="1092200" indent="-546100" algn="ctr">
              <a:spcBef>
                <a:spcPts val="0"/>
              </a:spcBef>
              <a:buSzPct val="150000"/>
              <a:buChar char="•"/>
              <a:defRPr sz="4400" spc="-44">
                <a:latin typeface="Graphik Semibold"/>
                <a:ea typeface="Graphik Semibold"/>
                <a:cs typeface="Graphik Semibold"/>
                <a:sym typeface="Graphik Semibold"/>
              </a:defRPr>
            </a:lvl2pPr>
            <a:lvl3pPr marL="1638300" indent="-546100" algn="ctr">
              <a:spcBef>
                <a:spcPts val="0"/>
              </a:spcBef>
              <a:buSzPct val="150000"/>
              <a:buChar char="•"/>
              <a:defRPr sz="4400" spc="-44">
                <a:latin typeface="Graphik Semibold"/>
                <a:ea typeface="Graphik Semibold"/>
                <a:cs typeface="Graphik Semibold"/>
                <a:sym typeface="Graphik Semibold"/>
              </a:defRPr>
            </a:lvl3pPr>
            <a:lvl4pPr marL="2184400" indent="-546100" algn="ctr">
              <a:spcBef>
                <a:spcPts val="0"/>
              </a:spcBef>
              <a:buSzPct val="150000"/>
              <a:buChar char="•"/>
              <a:defRPr sz="4400" spc="-44">
                <a:latin typeface="Graphik Semibold"/>
                <a:ea typeface="Graphik Semibold"/>
                <a:cs typeface="Graphik Semibold"/>
                <a:sym typeface="Graphik Semibold"/>
              </a:defRPr>
            </a:lvl4pPr>
            <a:lvl5pPr marL="2730500" indent="-546100" algn="ctr">
              <a:spcBef>
                <a:spcPts val="0"/>
              </a:spcBef>
              <a:buSzPct val="150000"/>
              <a:buChar char="•"/>
              <a:defRPr sz="4400" spc="-44">
                <a:latin typeface="Graphik Semibold"/>
                <a:ea typeface="Graphik Semibold"/>
                <a:cs typeface="Graphik Semibold"/>
                <a:sym typeface="Graphik Semibold"/>
              </a:defRPr>
            </a:lvl5pPr>
          </a:lstStyle>
          <a:p>
            <a:r>
              <a:t>Slide Subtitle</a:t>
            </a:r>
          </a:p>
          <a:p>
            <a:pPr lvl="1"/>
            <a:endParaRPr/>
          </a:p>
          <a:p>
            <a:pPr lvl="2"/>
            <a:endParaRPr/>
          </a:p>
          <a:p>
            <a:pPr lvl="3"/>
            <a:endParaRPr/>
          </a:p>
          <a:p>
            <a:pPr lvl="4"/>
            <a:endParaRPr/>
          </a:p>
        </p:txBody>
      </p:sp>
      <p:sp>
        <p:nvSpPr>
          <p:cNvPr id="53" name="Body Level One…"/>
          <p:cNvSpPr txBox="1">
            <a:spLocks noGrp="1"/>
          </p:cNvSpPr>
          <p:nvPr>
            <p:ph type="body" sz="half" idx="22" hasCustomPrompt="1"/>
          </p:nvPr>
        </p:nvSpPr>
        <p:spPr>
          <a:xfrm>
            <a:off x="1219199" y="4023221"/>
            <a:ext cx="9757572" cy="8384679"/>
          </a:xfrm>
          <a:prstGeom prst="rect">
            <a:avLst/>
          </a:prstGeom>
        </p:spPr>
        <p:txBody>
          <a:bodyPr/>
          <a:lstStyle>
            <a:lvl1pPr marL="546100" indent="-546100" defTabSz="2438337">
              <a:lnSpc>
                <a:spcPct val="90000"/>
              </a:lnSpc>
              <a:buSzPct val="150000"/>
              <a:buChar char="•"/>
              <a:defRPr sz="4400" spc="0">
                <a:latin typeface="Canela Text Regular"/>
                <a:ea typeface="Canela Text Regular"/>
                <a:cs typeface="Canela Text Regular"/>
                <a:sym typeface="Canela Text Regular"/>
              </a:defRPr>
            </a:lvl1pPr>
          </a:lstStyle>
          <a:p>
            <a:r>
              <a:t>Slide bullet text</a:t>
            </a:r>
          </a:p>
        </p:txBody>
      </p:sp>
      <p:sp>
        <p:nvSpPr>
          <p:cNvPr id="54" name="Slide Number"/>
          <p:cNvSpPr txBox="1">
            <a:spLocks noGrp="1"/>
          </p:cNvSpPr>
          <p:nvPr>
            <p:ph type="sldNum" sz="quarter" idx="2"/>
          </p:nvPr>
        </p:nvSpPr>
        <p:spPr>
          <a:xfrm>
            <a:off x="12004040" y="12700002"/>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61" name="Section Title"/>
          <p:cNvSpPr txBox="1">
            <a:spLocks noGrp="1"/>
          </p:cNvSpPr>
          <p:nvPr>
            <p:ph type="title" hasCustomPrompt="1"/>
          </p:nvPr>
        </p:nvSpPr>
        <p:spPr>
          <a:xfrm>
            <a:off x="1219200" y="3242268"/>
            <a:ext cx="21945600" cy="6604004"/>
          </a:xfrm>
          <a:prstGeom prst="rect">
            <a:avLst/>
          </a:prstGeom>
        </p:spPr>
        <p:txBody>
          <a:bodyPr anchor="ctr"/>
          <a:lstStyle>
            <a:lvl1pPr>
              <a:defRPr sz="12800" spc="0"/>
            </a:lvl1pPr>
          </a:lstStyle>
          <a:p>
            <a:r>
              <a:t>Section Title</a:t>
            </a:r>
          </a:p>
        </p:txBody>
      </p:sp>
      <p:sp>
        <p:nvSpPr>
          <p:cNvPr id="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9" name="Slide Title"/>
          <p:cNvSpPr txBox="1">
            <a:spLocks noGrp="1"/>
          </p:cNvSpPr>
          <p:nvPr>
            <p:ph type="title" hasCustomPrompt="1"/>
          </p:nvPr>
        </p:nvSpPr>
        <p:spPr>
          <a:prstGeom prst="rect">
            <a:avLst/>
          </a:prstGeom>
        </p:spPr>
        <p:txBody>
          <a:bodyPr/>
          <a:lstStyle/>
          <a:p>
            <a:r>
              <a:t>Slide Title</a:t>
            </a:r>
          </a:p>
        </p:txBody>
      </p:sp>
      <p:sp>
        <p:nvSpPr>
          <p:cNvPr id="70" name="Body Level One…"/>
          <p:cNvSpPr txBox="1">
            <a:spLocks noGrp="1"/>
          </p:cNvSpPr>
          <p:nvPr>
            <p:ph type="body" sz="quarter" idx="1" hasCustomPrompt="1"/>
          </p:nvPr>
        </p:nvSpPr>
        <p:spPr>
          <a:xfrm>
            <a:off x="1219200" y="2384648"/>
            <a:ext cx="21945602" cy="832615"/>
          </a:xfrm>
          <a:prstGeom prst="rect">
            <a:avLst/>
          </a:prstGeom>
        </p:spPr>
        <p:txBody>
          <a:bodyPr/>
          <a:lstStyle>
            <a:lvl1pPr algn="ctr">
              <a:spcBef>
                <a:spcPts val="0"/>
              </a:spcBef>
              <a:defRPr sz="4400" spc="-44">
                <a:latin typeface="Graphik Semibold"/>
                <a:ea typeface="Graphik Semibold"/>
                <a:cs typeface="Graphik Semibold"/>
                <a:sym typeface="Graphik Semibold"/>
              </a:defRPr>
            </a:lvl1pPr>
            <a:lvl2pPr marL="1092200" indent="-546100" algn="ctr">
              <a:spcBef>
                <a:spcPts val="0"/>
              </a:spcBef>
              <a:buSzPct val="150000"/>
              <a:buChar char="•"/>
              <a:defRPr sz="4400" spc="-44">
                <a:latin typeface="Graphik Semibold"/>
                <a:ea typeface="Graphik Semibold"/>
                <a:cs typeface="Graphik Semibold"/>
                <a:sym typeface="Graphik Semibold"/>
              </a:defRPr>
            </a:lvl2pPr>
            <a:lvl3pPr marL="1638300" indent="-546100" algn="ctr">
              <a:spcBef>
                <a:spcPts val="0"/>
              </a:spcBef>
              <a:buSzPct val="150000"/>
              <a:buChar char="•"/>
              <a:defRPr sz="4400" spc="-44">
                <a:latin typeface="Graphik Semibold"/>
                <a:ea typeface="Graphik Semibold"/>
                <a:cs typeface="Graphik Semibold"/>
                <a:sym typeface="Graphik Semibold"/>
              </a:defRPr>
            </a:lvl3pPr>
            <a:lvl4pPr marL="2184400" indent="-546100" algn="ctr">
              <a:spcBef>
                <a:spcPts val="0"/>
              </a:spcBef>
              <a:buSzPct val="150000"/>
              <a:buChar char="•"/>
              <a:defRPr sz="4400" spc="-44">
                <a:latin typeface="Graphik Semibold"/>
                <a:ea typeface="Graphik Semibold"/>
                <a:cs typeface="Graphik Semibold"/>
                <a:sym typeface="Graphik Semibold"/>
              </a:defRPr>
            </a:lvl4pPr>
            <a:lvl5pPr marL="2730500" indent="-546100" algn="ctr">
              <a:spcBef>
                <a:spcPts val="0"/>
              </a:spcBef>
              <a:buSzPct val="150000"/>
              <a:buChar char="•"/>
              <a:defRPr sz="4400" spc="-44">
                <a:latin typeface="Graphik Semibold"/>
                <a:ea typeface="Graphik Semibold"/>
                <a:cs typeface="Graphik Semibold"/>
                <a:sym typeface="Graphik Semibold"/>
              </a:defRPr>
            </a:lvl5pPr>
          </a:lstStyle>
          <a:p>
            <a:r>
              <a:t>Slide Subtitle</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78" name="Agenda Title"/>
          <p:cNvSpPr txBox="1">
            <a:spLocks noGrp="1"/>
          </p:cNvSpPr>
          <p:nvPr>
            <p:ph type="title" hasCustomPrompt="1"/>
          </p:nvPr>
        </p:nvSpPr>
        <p:spPr>
          <a:prstGeom prst="rect">
            <a:avLst/>
          </a:prstGeom>
        </p:spPr>
        <p:txBody>
          <a:bodyPr/>
          <a:lstStyle/>
          <a:p>
            <a:r>
              <a:t>Agenda Title</a:t>
            </a:r>
          </a:p>
        </p:txBody>
      </p:sp>
      <p:sp>
        <p:nvSpPr>
          <p:cNvPr id="79" name="Body Level One…"/>
          <p:cNvSpPr txBox="1">
            <a:spLocks noGrp="1"/>
          </p:cNvSpPr>
          <p:nvPr>
            <p:ph type="body" idx="1" hasCustomPrompt="1"/>
          </p:nvPr>
        </p:nvSpPr>
        <p:spPr>
          <a:prstGeom prst="rect">
            <a:avLst/>
          </a:prstGeom>
        </p:spPr>
        <p:txBody>
          <a:bodyPr/>
          <a:lstStyle/>
          <a:p>
            <a:r>
              <a:t>Agenda Topics</a:t>
            </a:r>
          </a:p>
          <a:p>
            <a:pPr lvl="1"/>
            <a:endParaRPr/>
          </a:p>
          <a:p>
            <a:pPr lvl="2"/>
            <a:endParaRPr/>
          </a:p>
          <a:p>
            <a:pPr lvl="3"/>
            <a:endParaRPr/>
          </a:p>
          <a:p>
            <a:pPr lvl="4"/>
            <a:endParaRPr/>
          </a:p>
        </p:txBody>
      </p:sp>
      <p:sp>
        <p:nvSpPr>
          <p:cNvPr id="80" name="Agenda Subtitle"/>
          <p:cNvSpPr txBox="1">
            <a:spLocks noGrp="1"/>
          </p:cNvSpPr>
          <p:nvPr>
            <p:ph type="body" sz="quarter" idx="21" hasCustomPrompt="1"/>
          </p:nvPr>
        </p:nvSpPr>
        <p:spPr>
          <a:xfrm>
            <a:off x="1219200" y="2387113"/>
            <a:ext cx="21945602" cy="832615"/>
          </a:xfrm>
          <a:prstGeom prst="rect">
            <a:avLst/>
          </a:prstGeom>
        </p:spPr>
        <p:txBody>
          <a:bodyPr/>
          <a:lstStyle>
            <a:lvl1pPr algn="ctr">
              <a:spcBef>
                <a:spcPts val="0"/>
              </a:spcBef>
              <a:defRPr sz="4400" spc="-100">
                <a:latin typeface="Graphik Semibold"/>
                <a:ea typeface="Graphik Semibold"/>
                <a:cs typeface="Graphik Semibold"/>
                <a:sym typeface="Graphik Semibold"/>
              </a:defRPr>
            </a:lvl1pPr>
          </a:lstStyle>
          <a:p>
            <a:r>
              <a:t>Agenda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88" name="Body Level One…"/>
          <p:cNvSpPr txBox="1">
            <a:spLocks noGrp="1"/>
          </p:cNvSpPr>
          <p:nvPr>
            <p:ph type="body" idx="1" hasCustomPrompt="1"/>
          </p:nvPr>
        </p:nvSpPr>
        <p:spPr>
          <a:xfrm>
            <a:off x="1219200" y="3251200"/>
            <a:ext cx="21945600" cy="6604000"/>
          </a:xfrm>
          <a:prstGeom prst="rect">
            <a:avLst/>
          </a:prstGeom>
        </p:spPr>
        <p:txBody>
          <a:bodyPr anchor="ctr"/>
          <a:lstStyle>
            <a:lvl1pPr algn="ctr" defTabSz="2438400">
              <a:lnSpc>
                <a:spcPct val="80000"/>
              </a:lnSpc>
              <a:spcBef>
                <a:spcPts val="0"/>
              </a:spcBef>
              <a:defRPr sz="12800" spc="0">
                <a:latin typeface="Canela Regular"/>
                <a:ea typeface="Canela Regular"/>
                <a:cs typeface="Canela Regular"/>
                <a:sym typeface="Canela Regular"/>
              </a:defRPr>
            </a:lvl1pPr>
            <a:lvl2pPr algn="ctr" defTabSz="2438400">
              <a:lnSpc>
                <a:spcPct val="80000"/>
              </a:lnSpc>
              <a:spcBef>
                <a:spcPts val="0"/>
              </a:spcBef>
              <a:defRPr sz="12800" spc="0">
                <a:latin typeface="Canela Regular"/>
                <a:ea typeface="Canela Regular"/>
                <a:cs typeface="Canela Regular"/>
                <a:sym typeface="Canela Regular"/>
              </a:defRPr>
            </a:lvl2pPr>
            <a:lvl3pPr algn="ctr" defTabSz="2438400">
              <a:lnSpc>
                <a:spcPct val="80000"/>
              </a:lnSpc>
              <a:spcBef>
                <a:spcPts val="0"/>
              </a:spcBef>
              <a:defRPr sz="12800" spc="0">
                <a:latin typeface="Canela Regular"/>
                <a:ea typeface="Canela Regular"/>
                <a:cs typeface="Canela Regular"/>
                <a:sym typeface="Canela Regular"/>
              </a:defRPr>
            </a:lvl3pPr>
            <a:lvl4pPr algn="ctr" defTabSz="2438400">
              <a:lnSpc>
                <a:spcPct val="80000"/>
              </a:lnSpc>
              <a:spcBef>
                <a:spcPts val="0"/>
              </a:spcBef>
              <a:defRPr sz="12800" spc="0">
                <a:latin typeface="Canela Regular"/>
                <a:ea typeface="Canela Regular"/>
                <a:cs typeface="Canela Regular"/>
                <a:sym typeface="Canela Regular"/>
              </a:defRPr>
            </a:lvl4pPr>
            <a:lvl5pPr algn="ctr" defTabSz="2438400">
              <a:lnSpc>
                <a:spcPct val="80000"/>
              </a:lnSpc>
              <a:spcBef>
                <a:spcPts val="0"/>
              </a:spcBef>
              <a:defRPr sz="12800" spc="0">
                <a:latin typeface="Canela Regular"/>
                <a:ea typeface="Canela Regular"/>
                <a:cs typeface="Canela Regular"/>
                <a:sym typeface="Canela Regular"/>
              </a:defRPr>
            </a:lvl5pPr>
          </a:lstStyle>
          <a:p>
            <a:r>
              <a:t>Statement</a:t>
            </a:r>
          </a:p>
          <a:p>
            <a:pPr lvl="1"/>
            <a:endParaRPr/>
          </a:p>
          <a:p>
            <a:pPr lvl="2"/>
            <a:endParaRPr/>
          </a:p>
          <a:p>
            <a:pPr lvl="3"/>
            <a:endParaRPr/>
          </a:p>
          <a:p>
            <a:pPr lvl="4"/>
            <a:endParaRPr/>
          </a:p>
        </p:txBody>
      </p:sp>
      <p:sp>
        <p:nvSpPr>
          <p:cNvPr id="89" name="Slide Number"/>
          <p:cNvSpPr txBox="1">
            <a:spLocks noGrp="1"/>
          </p:cNvSpPr>
          <p:nvPr>
            <p:ph type="sldNum" sz="quarter" idx="2"/>
          </p:nvPr>
        </p:nvSpPr>
        <p:spPr>
          <a:xfrm>
            <a:off x="11997690" y="12700002"/>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a:srcRect/>
          <a:stretch>
            <a:fillRect/>
          </a:stretch>
        </a:blipFill>
        <a:effectLst/>
      </p:bgPr>
    </p:bg>
    <p:spTree>
      <p:nvGrpSpPr>
        <p:cNvPr id="1" name=""/>
        <p:cNvGrpSpPr/>
        <p:nvPr/>
      </p:nvGrpSpPr>
      <p:grpSpPr>
        <a:xfrm>
          <a:off x="0" y="0"/>
          <a:ext cx="0" cy="0"/>
          <a:chOff x="0" y="0"/>
          <a:chExt cx="0" cy="0"/>
        </a:xfrm>
      </p:grpSpPr>
      <p:sp>
        <p:nvSpPr>
          <p:cNvPr id="2" name="Agenda Title"/>
          <p:cNvSpPr txBox="1">
            <a:spLocks noGrp="1"/>
          </p:cNvSpPr>
          <p:nvPr>
            <p:ph type="title" hasCustomPrompt="1"/>
          </p:nvPr>
        </p:nvSpPr>
        <p:spPr>
          <a:xfrm>
            <a:off x="1219200" y="774700"/>
            <a:ext cx="21945600" cy="172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Agenda Title</a:t>
            </a:r>
          </a:p>
        </p:txBody>
      </p:sp>
      <p:sp>
        <p:nvSpPr>
          <p:cNvPr id="3" name="Body Level One…"/>
          <p:cNvSpPr txBox="1">
            <a:spLocks noGrp="1"/>
          </p:cNvSpPr>
          <p:nvPr>
            <p:ph type="body" idx="1" hasCustomPrompt="1"/>
          </p:nvPr>
        </p:nvSpPr>
        <p:spPr>
          <a:xfrm>
            <a:off x="1219200" y="4013200"/>
            <a:ext cx="21945600" cy="83855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Agenda Topics</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2700002"/>
            <a:ext cx="388621" cy="429261"/>
          </a:xfrm>
          <a:prstGeom prst="rect">
            <a:avLst/>
          </a:prstGeom>
          <a:ln w="12700">
            <a:miter lim="400000"/>
          </a:ln>
        </p:spPr>
        <p:txBody>
          <a:bodyPr wrap="none" lIns="50800" tIns="50800" rIns="50800" bIns="50800" anchor="b">
            <a:spAutoFit/>
          </a:bodyPr>
          <a:lstStyle>
            <a:lvl1pPr defTabSz="584200">
              <a:lnSpc>
                <a:spcPct val="100000"/>
              </a:lnSpc>
              <a:defRPr sz="2000">
                <a:solidFill>
                  <a:srgbClr val="5E5E5E"/>
                </a:solidFill>
                <a:latin typeface="Graphik"/>
                <a:ea typeface="Graphik"/>
                <a:cs typeface="Graphik"/>
                <a:sym typeface="Graphi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1pPr>
      <a:lvl2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2pPr>
      <a:lvl3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3pPr>
      <a:lvl4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4pPr>
      <a:lvl5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5pPr>
      <a:lvl6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6pPr>
      <a:lvl7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7pPr>
      <a:lvl8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8pPr>
      <a:lvl9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9pPr>
    </p:titleStyle>
    <p:bodyStyle>
      <a:lvl1pPr marL="0" marR="0" indent="0" algn="l" defTabSz="825500" rtl="0" latinLnBrk="0">
        <a:lnSpc>
          <a:spcPct val="100000"/>
        </a:lnSpc>
        <a:spcBef>
          <a:spcPts val="2400"/>
        </a:spcBef>
        <a:spcAft>
          <a:spcPts val="0"/>
        </a:spcAft>
        <a:buClrTx/>
        <a:buSzTx/>
        <a:buFontTx/>
        <a:buNone/>
        <a:tabLst/>
        <a:defRPr sz="6800" b="0" i="0" u="none" strike="noStrike" cap="none" spc="-136" baseline="0">
          <a:solidFill>
            <a:srgbClr val="000000"/>
          </a:solidFill>
          <a:uFillTx/>
          <a:latin typeface="Canela Deck Regular"/>
          <a:ea typeface="Canela Deck Regular"/>
          <a:cs typeface="Canela Deck Regular"/>
          <a:sym typeface="Canela Deck Regular"/>
        </a:defRPr>
      </a:lvl1pPr>
      <a:lvl2pPr marL="0" marR="0" indent="0" algn="l" defTabSz="825500" rtl="0" latinLnBrk="0">
        <a:lnSpc>
          <a:spcPct val="100000"/>
        </a:lnSpc>
        <a:spcBef>
          <a:spcPts val="2400"/>
        </a:spcBef>
        <a:spcAft>
          <a:spcPts val="0"/>
        </a:spcAft>
        <a:buClrTx/>
        <a:buSzTx/>
        <a:buFontTx/>
        <a:buNone/>
        <a:tabLst/>
        <a:defRPr sz="6800" b="0" i="0" u="none" strike="noStrike" cap="none" spc="-136" baseline="0">
          <a:solidFill>
            <a:srgbClr val="000000"/>
          </a:solidFill>
          <a:uFillTx/>
          <a:latin typeface="Canela Deck Regular"/>
          <a:ea typeface="Canela Deck Regular"/>
          <a:cs typeface="Canela Deck Regular"/>
          <a:sym typeface="Canela Deck Regular"/>
        </a:defRPr>
      </a:lvl2pPr>
      <a:lvl3pPr marL="0" marR="0" indent="0" algn="l" defTabSz="825500" rtl="0" latinLnBrk="0">
        <a:lnSpc>
          <a:spcPct val="100000"/>
        </a:lnSpc>
        <a:spcBef>
          <a:spcPts val="2400"/>
        </a:spcBef>
        <a:spcAft>
          <a:spcPts val="0"/>
        </a:spcAft>
        <a:buClrTx/>
        <a:buSzTx/>
        <a:buFontTx/>
        <a:buNone/>
        <a:tabLst/>
        <a:defRPr sz="6800" b="0" i="0" u="none" strike="noStrike" cap="none" spc="-136" baseline="0">
          <a:solidFill>
            <a:srgbClr val="000000"/>
          </a:solidFill>
          <a:uFillTx/>
          <a:latin typeface="Canela Deck Regular"/>
          <a:ea typeface="Canela Deck Regular"/>
          <a:cs typeface="Canela Deck Regular"/>
          <a:sym typeface="Canela Deck Regular"/>
        </a:defRPr>
      </a:lvl3pPr>
      <a:lvl4pPr marL="0" marR="0" indent="0" algn="l" defTabSz="825500" rtl="0" latinLnBrk="0">
        <a:lnSpc>
          <a:spcPct val="100000"/>
        </a:lnSpc>
        <a:spcBef>
          <a:spcPts val="2400"/>
        </a:spcBef>
        <a:spcAft>
          <a:spcPts val="0"/>
        </a:spcAft>
        <a:buClrTx/>
        <a:buSzTx/>
        <a:buFontTx/>
        <a:buNone/>
        <a:tabLst/>
        <a:defRPr sz="6800" b="0" i="0" u="none" strike="noStrike" cap="none" spc="-136" baseline="0">
          <a:solidFill>
            <a:srgbClr val="000000"/>
          </a:solidFill>
          <a:uFillTx/>
          <a:latin typeface="Canela Deck Regular"/>
          <a:ea typeface="Canela Deck Regular"/>
          <a:cs typeface="Canela Deck Regular"/>
          <a:sym typeface="Canela Deck Regular"/>
        </a:defRPr>
      </a:lvl4pPr>
      <a:lvl5pPr marL="0" marR="0" indent="0" algn="l" defTabSz="825500" rtl="0" latinLnBrk="0">
        <a:lnSpc>
          <a:spcPct val="100000"/>
        </a:lnSpc>
        <a:spcBef>
          <a:spcPts val="2400"/>
        </a:spcBef>
        <a:spcAft>
          <a:spcPts val="0"/>
        </a:spcAft>
        <a:buClrTx/>
        <a:buSzTx/>
        <a:buFontTx/>
        <a:buNone/>
        <a:tabLst/>
        <a:defRPr sz="6800" b="0" i="0" u="none" strike="noStrike" cap="none" spc="-136" baseline="0">
          <a:solidFill>
            <a:srgbClr val="000000"/>
          </a:solidFill>
          <a:uFillTx/>
          <a:latin typeface="Canela Deck Regular"/>
          <a:ea typeface="Canela Deck Regular"/>
          <a:cs typeface="Canela Deck Regular"/>
          <a:sym typeface="Canela Deck Regular"/>
        </a:defRPr>
      </a:lvl5pPr>
      <a:lvl6pPr marL="3574472" marR="0" indent="-843972" algn="l" defTabSz="825500" rtl="0" latinLnBrk="0">
        <a:lnSpc>
          <a:spcPct val="100000"/>
        </a:lnSpc>
        <a:spcBef>
          <a:spcPts val="2400"/>
        </a:spcBef>
        <a:spcAft>
          <a:spcPts val="0"/>
        </a:spcAft>
        <a:buClrTx/>
        <a:buSzPct val="150000"/>
        <a:buFontTx/>
        <a:buChar char="•"/>
        <a:tabLst/>
        <a:defRPr sz="6800" b="0" i="0" u="none" strike="noStrike" cap="none" spc="-136" baseline="0">
          <a:solidFill>
            <a:srgbClr val="000000"/>
          </a:solidFill>
          <a:uFillTx/>
          <a:latin typeface="Canela Deck Regular"/>
          <a:ea typeface="Canela Deck Regular"/>
          <a:cs typeface="Canela Deck Regular"/>
          <a:sym typeface="Canela Deck Regular"/>
        </a:defRPr>
      </a:lvl6pPr>
      <a:lvl7pPr marL="4120572" marR="0" indent="-843972" algn="l" defTabSz="825500" rtl="0" latinLnBrk="0">
        <a:lnSpc>
          <a:spcPct val="100000"/>
        </a:lnSpc>
        <a:spcBef>
          <a:spcPts val="2400"/>
        </a:spcBef>
        <a:spcAft>
          <a:spcPts val="0"/>
        </a:spcAft>
        <a:buClrTx/>
        <a:buSzPct val="150000"/>
        <a:buFontTx/>
        <a:buChar char="•"/>
        <a:tabLst/>
        <a:defRPr sz="6800" b="0" i="0" u="none" strike="noStrike" cap="none" spc="-136" baseline="0">
          <a:solidFill>
            <a:srgbClr val="000000"/>
          </a:solidFill>
          <a:uFillTx/>
          <a:latin typeface="Canela Deck Regular"/>
          <a:ea typeface="Canela Deck Regular"/>
          <a:cs typeface="Canela Deck Regular"/>
          <a:sym typeface="Canela Deck Regular"/>
        </a:defRPr>
      </a:lvl7pPr>
      <a:lvl8pPr marL="4666672" marR="0" indent="-843972" algn="l" defTabSz="825500" rtl="0" latinLnBrk="0">
        <a:lnSpc>
          <a:spcPct val="100000"/>
        </a:lnSpc>
        <a:spcBef>
          <a:spcPts val="2400"/>
        </a:spcBef>
        <a:spcAft>
          <a:spcPts val="0"/>
        </a:spcAft>
        <a:buClrTx/>
        <a:buSzPct val="150000"/>
        <a:buFontTx/>
        <a:buChar char="•"/>
        <a:tabLst/>
        <a:defRPr sz="6800" b="0" i="0" u="none" strike="noStrike" cap="none" spc="-136" baseline="0">
          <a:solidFill>
            <a:srgbClr val="000000"/>
          </a:solidFill>
          <a:uFillTx/>
          <a:latin typeface="Canela Deck Regular"/>
          <a:ea typeface="Canela Deck Regular"/>
          <a:cs typeface="Canela Deck Regular"/>
          <a:sym typeface="Canela Deck Regular"/>
        </a:defRPr>
      </a:lvl8pPr>
      <a:lvl9pPr marL="5212772" marR="0" indent="-843972" algn="l" defTabSz="825500" rtl="0" latinLnBrk="0">
        <a:lnSpc>
          <a:spcPct val="100000"/>
        </a:lnSpc>
        <a:spcBef>
          <a:spcPts val="2400"/>
        </a:spcBef>
        <a:spcAft>
          <a:spcPts val="0"/>
        </a:spcAft>
        <a:buClrTx/>
        <a:buSzPct val="150000"/>
        <a:buFontTx/>
        <a:buChar char="•"/>
        <a:tabLst/>
        <a:defRPr sz="6800" b="0" i="0" u="none" strike="noStrike" cap="none" spc="-136" baseline="0">
          <a:solidFill>
            <a:srgbClr val="000000"/>
          </a:solidFill>
          <a:uFillTx/>
          <a:latin typeface="Canela Deck Regular"/>
          <a:ea typeface="Canela Deck Regular"/>
          <a:cs typeface="Canela Deck Regular"/>
          <a:sym typeface="Canela Deck Regular"/>
        </a:defRPr>
      </a:lvl9pPr>
    </p:bodyStyle>
    <p:otherStyle>
      <a:lvl1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1pPr>
      <a:lvl2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2pPr>
      <a:lvl3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3pPr>
      <a:lvl4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4pPr>
      <a:lvl5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5pPr>
      <a:lvl6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6pPr>
      <a:lvl7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7pPr>
      <a:lvl8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8pPr>
      <a:lvl9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3.tif"/><Relationship Id="rId1" Type="http://schemas.openxmlformats.org/officeDocument/2006/relationships/slideLayout" Target="../slideLayouts/slideLayout8.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ti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3.ti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3.tif"/><Relationship Id="rId1" Type="http://schemas.openxmlformats.org/officeDocument/2006/relationships/slideLayout" Target="../slideLayouts/slideLayout13.xml"/><Relationship Id="rId4" Type="http://schemas.openxmlformats.org/officeDocument/2006/relationships/image" Target="../media/image25.jpeg"/></Relationships>
</file>

<file path=ppt/slides/_rels/slide25.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3.tif"/><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26.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3.tif"/><Relationship Id="rId1" Type="http://schemas.openxmlformats.org/officeDocument/2006/relationships/slideLayout" Target="../slideLayouts/slideLayout13.xml"/><Relationship Id="rId5" Type="http://schemas.openxmlformats.org/officeDocument/2006/relationships/image" Target="../media/image28.jpeg"/><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3.ti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3.ti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3.tif"/><Relationship Id="rId1" Type="http://schemas.openxmlformats.org/officeDocument/2006/relationships/slideLayout" Target="../slideLayouts/slideLayout13.xml"/><Relationship Id="rId5" Type="http://schemas.openxmlformats.org/officeDocument/2006/relationships/image" Target="../media/image30.jpeg"/><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3.tif"/><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3.tif"/><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3.tif"/><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3.tif"/><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3.tif"/><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3.tif"/><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tif"/><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3.tif"/><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p:cNvSpPr/>
          <p:nvPr/>
        </p:nvSpPr>
        <p:spPr>
          <a:xfrm>
            <a:off x="-40256" y="-54294"/>
            <a:ext cx="24449356" cy="13824589"/>
          </a:xfrm>
          <a:prstGeom prst="rect">
            <a:avLst/>
          </a:prstGeom>
          <a:solidFill>
            <a:srgbClr val="000206"/>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pic>
        <p:nvPicPr>
          <p:cNvPr id="132" name="machine-learning-separator-1.jpg" descr="machine-learning-separator-1.jpg"/>
          <p:cNvPicPr>
            <a:picLocks noChangeAspect="1"/>
          </p:cNvPicPr>
          <p:nvPr/>
        </p:nvPicPr>
        <p:blipFill>
          <a:blip r:embed="rId2">
            <a:alphaModFix amt="32077"/>
          </a:blip>
          <a:stretch>
            <a:fillRect/>
          </a:stretch>
        </p:blipFill>
        <p:spPr>
          <a:xfrm>
            <a:off x="-2738203" y="-56328"/>
            <a:ext cx="29860402" cy="13773113"/>
          </a:xfrm>
          <a:prstGeom prst="rect">
            <a:avLst/>
          </a:prstGeom>
          <a:ln w="12700">
            <a:miter lim="400000"/>
          </a:ln>
        </p:spPr>
      </p:pic>
      <p:sp>
        <p:nvSpPr>
          <p:cNvPr id="133" name="MACHINE LEARNING"/>
          <p:cNvSpPr txBox="1"/>
          <p:nvPr/>
        </p:nvSpPr>
        <p:spPr>
          <a:xfrm>
            <a:off x="2769080" y="3751243"/>
            <a:ext cx="18298656" cy="5153013"/>
          </a:xfrm>
          <a:prstGeom prst="rect">
            <a:avLst/>
          </a:prstGeom>
          <a:ln w="12700">
            <a:miter lim="400000"/>
          </a:ln>
          <a:effectLst>
            <a:outerShdw blurRad="63500" dist="138694" dir="5400000" rotWithShape="0">
              <a:srgbClr val="FFFFFF">
                <a:alpha val="33925"/>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3900">
                <a:gradFill flip="none" rotWithShape="1">
                  <a:gsLst>
                    <a:gs pos="0">
                      <a:srgbClr val="BE4B40"/>
                    </a:gs>
                    <a:gs pos="100000">
                      <a:srgbClr val="FFDB7A"/>
                    </a:gs>
                  </a:gsLst>
                  <a:lin ang="4109054" scaled="0"/>
                </a:gradFill>
                <a:latin typeface="Canela Text Bold"/>
                <a:ea typeface="Canela Text Bold"/>
                <a:cs typeface="Canela Text Bold"/>
                <a:sym typeface="Canela Text Bold"/>
              </a:defRPr>
            </a:lvl1pPr>
          </a:lstStyle>
          <a:p>
            <a:r>
              <a:t>Fingerprint Liveness Detection</a:t>
            </a:r>
          </a:p>
        </p:txBody>
      </p:sp>
    </p:spTree>
  </p:cSld>
  <p:clrMapOvr>
    <a:masterClrMapping/>
  </p:clrMapOvr>
  <p:transition spd="med" advClick="0" advTm="0"/>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132"/>
                                        </p:tgtEl>
                                        <p:attrNameLst>
                                          <p:attrName>style.visibility</p:attrName>
                                        </p:attrNameLst>
                                      </p:cBhvr>
                                      <p:to>
                                        <p:strVal val="visible"/>
                                      </p:to>
                                    </p:set>
                                    <p:animEffect transition="in" filter="wipe(left)">
                                      <p:cBhvr>
                                        <p:cTn id="7" dur="2000"/>
                                        <p:tgtEl>
                                          <p:spTgt spid="132"/>
                                        </p:tgtEl>
                                      </p:cBhvr>
                                    </p:animEffect>
                                  </p:childTnLst>
                                </p:cTn>
                              </p:par>
                            </p:childTnLst>
                          </p:cTn>
                        </p:par>
                        <p:par>
                          <p:cTn id="8" fill="hold">
                            <p:stCondLst>
                              <p:cond delay="2000"/>
                            </p:stCondLst>
                            <p:childTnLst>
                              <p:par>
                                <p:cTn id="9" presetID="1" presetClass="entr" presetSubtype="0" fill="hold" grpId="2" nodeType="afterEffect">
                                  <p:stCondLst>
                                    <p:cond delay="0"/>
                                  </p:stCondLst>
                                  <p:iterate type="lt">
                                    <p:tmAbs val="100"/>
                                  </p:iterate>
                                  <p:childTnLst>
                                    <p:set>
                                      <p:cBhvr>
                                        <p:cTn id="10" fill="hold"/>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1" animBg="1" advAuto="0"/>
      <p:bldP spid="133" grpId="2"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alphaModFix amt="4990"/>
          </a:blip>
          <a:srcRect t="23495" b="34358"/>
          <a:stretch>
            <a:fillRect/>
          </a:stretch>
        </p:blipFill>
        <p:spPr>
          <a:xfrm>
            <a:off x="-65664" y="-84402"/>
            <a:ext cx="24515329" cy="13884804"/>
          </a:xfrm>
          <a:prstGeom prst="rect">
            <a:avLst/>
          </a:prstGeom>
          <a:ln w="12700">
            <a:miter lim="400000"/>
          </a:ln>
        </p:spPr>
      </p:pic>
      <p:sp>
        <p:nvSpPr>
          <p:cNvPr id="229" name="Problem Statement"/>
          <p:cNvSpPr txBox="1">
            <a:spLocks noGrp="1"/>
          </p:cNvSpPr>
          <p:nvPr>
            <p:ph type="title"/>
          </p:nvPr>
        </p:nvSpPr>
        <p:spPr>
          <a:prstGeom prst="rect">
            <a:avLst/>
          </a:prstGeom>
          <a:gradFill>
            <a:gsLst>
              <a:gs pos="0">
                <a:srgbClr val="EDC600"/>
              </a:gs>
              <a:gs pos="100000">
                <a:srgbClr val="78AF82"/>
              </a:gs>
            </a:gsLst>
            <a:lin ang="15607646"/>
          </a:gradFill>
          <a:effectLst>
            <a:outerShdw blurRad="254000" dist="127000" dir="5400000" rotWithShape="0">
              <a:srgbClr val="000000">
                <a:alpha val="70000"/>
              </a:srgbClr>
            </a:outerShdw>
          </a:effectLst>
        </p:spPr>
        <p:txBody>
          <a:bodyPr/>
          <a:lstStyle>
            <a:lvl1pPr>
              <a:defRPr spc="0"/>
            </a:lvl1pPr>
          </a:lstStyle>
          <a:p>
            <a:r>
              <a:t>Literature Survey</a:t>
            </a:r>
          </a:p>
        </p:txBody>
      </p:sp>
      <p:sp>
        <p:nvSpPr>
          <p:cNvPr id="230" name="Triangle"/>
          <p:cNvSpPr/>
          <p:nvPr/>
        </p:nvSpPr>
        <p:spPr>
          <a:xfrm rot="5400000">
            <a:off x="1103533" y="902623"/>
            <a:ext cx="1714944" cy="14836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31" name="Triangle"/>
          <p:cNvSpPr/>
          <p:nvPr/>
        </p:nvSpPr>
        <p:spPr>
          <a:xfrm rot="16200000">
            <a:off x="21565522" y="890366"/>
            <a:ext cx="1714944" cy="14836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grpSp>
        <p:nvGrpSpPr>
          <p:cNvPr id="234" name="Problem Statement"/>
          <p:cNvGrpSpPr/>
          <p:nvPr/>
        </p:nvGrpSpPr>
        <p:grpSpPr>
          <a:xfrm>
            <a:off x="1219200" y="774698"/>
            <a:ext cx="21945600" cy="1727202"/>
            <a:chOff x="0" y="0"/>
            <a:chExt cx="21945600" cy="1727200"/>
          </a:xfrm>
        </p:grpSpPr>
        <p:sp>
          <p:nvSpPr>
            <p:cNvPr id="232" name="Rectangle"/>
            <p:cNvSpPr/>
            <p:nvPr/>
          </p:nvSpPr>
          <p:spPr>
            <a:xfrm>
              <a:off x="0" y="0"/>
              <a:ext cx="21945600" cy="1727201"/>
            </a:xfrm>
            <a:prstGeom prst="rect">
              <a:avLst/>
            </a:prstGeom>
            <a:gradFill flip="none" rotWithShape="1">
              <a:gsLst>
                <a:gs pos="0">
                  <a:srgbClr val="131313"/>
                </a:gs>
                <a:gs pos="100000">
                  <a:srgbClr val="378CAF"/>
                </a:gs>
              </a:gsLst>
              <a:lin ang="7869442" scaled="0"/>
            </a:gradFill>
            <a:ln w="12700" cap="flat">
              <a:noFill/>
              <a:miter lim="400000"/>
            </a:ln>
            <a:effectLst>
              <a:outerShdw blurRad="254000" dist="127000" dir="5400000" rotWithShape="0">
                <a:srgbClr val="000000">
                  <a:alpha val="70000"/>
                </a:srgbClr>
              </a:outerShdw>
            </a:effectLst>
          </p:spPr>
          <p:txBody>
            <a:bodyPr wrap="square" lIns="50800" tIns="50800" rIns="50800" bIns="50800" numCol="1" anchor="t">
              <a:noAutofit/>
            </a:bodyPr>
            <a:lstStyle/>
            <a:p>
              <a:pPr>
                <a:lnSpc>
                  <a:spcPct val="80000"/>
                </a:lnSpc>
                <a:defRPr sz="8400" spc="419">
                  <a:solidFill>
                    <a:srgbClr val="FFFFFF"/>
                  </a:solidFill>
                  <a:latin typeface="Canela Bold"/>
                  <a:ea typeface="Canela Bold"/>
                  <a:cs typeface="Canela Bold"/>
                  <a:sym typeface="Canela Bold"/>
                </a:defRPr>
              </a:pPr>
              <a:endParaRPr/>
            </a:p>
          </p:txBody>
        </p:sp>
        <p:sp>
          <p:nvSpPr>
            <p:cNvPr id="233" name="LITERATURE SURVEY"/>
            <p:cNvSpPr txBox="1"/>
            <p:nvPr/>
          </p:nvSpPr>
          <p:spPr>
            <a:xfrm>
              <a:off x="0" y="0"/>
              <a:ext cx="21945600" cy="1727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a:bodyPr>
            <a:lstStyle>
              <a:lvl1pPr>
                <a:lnSpc>
                  <a:spcPct val="80000"/>
                </a:lnSpc>
                <a:defRPr sz="8400" spc="400">
                  <a:solidFill>
                    <a:srgbClr val="FFFFFF"/>
                  </a:solidFill>
                  <a:latin typeface="Canela Bold"/>
                  <a:ea typeface="Canela Bold"/>
                  <a:cs typeface="Canela Bold"/>
                  <a:sym typeface="Canela Bold"/>
                </a:defRPr>
              </a:lvl1pPr>
            </a:lstStyle>
            <a:p>
              <a:r>
                <a:t>LITERATURE SURVEY</a:t>
              </a:r>
            </a:p>
          </p:txBody>
        </p:sp>
      </p:grpSp>
      <p:sp>
        <p:nvSpPr>
          <p:cNvPr id="235" name="Triangle"/>
          <p:cNvSpPr/>
          <p:nvPr/>
        </p:nvSpPr>
        <p:spPr>
          <a:xfrm rot="5400000">
            <a:off x="1103533" y="896493"/>
            <a:ext cx="1714944" cy="14836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3" name="Text Placeholder 2">
            <a:extLst>
              <a:ext uri="{FF2B5EF4-FFF2-40B4-BE49-F238E27FC236}">
                <a16:creationId xmlns:a16="http://schemas.microsoft.com/office/drawing/2014/main" id="{5E453CD2-EFAD-4280-90F3-E80AB6448F15}"/>
              </a:ext>
            </a:extLst>
          </p:cNvPr>
          <p:cNvSpPr>
            <a:spLocks noGrp="1"/>
          </p:cNvSpPr>
          <p:nvPr>
            <p:ph type="body" idx="1"/>
          </p:nvPr>
        </p:nvSpPr>
        <p:spPr>
          <a:xfrm>
            <a:off x="939281" y="3210767"/>
            <a:ext cx="21945600" cy="8385548"/>
          </a:xfrm>
        </p:spPr>
        <p:txBody>
          <a:bodyPr>
            <a:normAutofit/>
          </a:bodyPr>
          <a:lstStyle/>
          <a:p>
            <a:r>
              <a:rPr lang="en-US" sz="4400" dirty="0">
                <a:latin typeface="Calibri" panose="020F0502020204030204" pitchFamily="34" charset="0"/>
                <a:cs typeface="Calibri" panose="020F0502020204030204" pitchFamily="34" charset="0"/>
              </a:rPr>
              <a:t>2. </a:t>
            </a:r>
            <a:r>
              <a:rPr lang="en-US" sz="4400" b="1" dirty="0">
                <a:latin typeface="Calibri" panose="020F0502020204030204" pitchFamily="34" charset="0"/>
                <a:cs typeface="Calibri" panose="020F0502020204030204" pitchFamily="34" charset="0"/>
              </a:rPr>
              <a:t>Paper Title: </a:t>
            </a:r>
            <a:r>
              <a:rPr lang="en-US" sz="4400" dirty="0">
                <a:latin typeface="Calibri" panose="020F0502020204030204" pitchFamily="34" charset="0"/>
                <a:cs typeface="Calibri" panose="020F0502020204030204" pitchFamily="34" charset="0"/>
              </a:rPr>
              <a:t>Convolutional Neural Networks for Fingerprint Liveness Detection System </a:t>
            </a:r>
          </a:p>
          <a:p>
            <a:r>
              <a:rPr lang="en-US" sz="4400" b="1" dirty="0">
                <a:latin typeface="Calibri" panose="020F0502020204030204" pitchFamily="34" charset="0"/>
                <a:cs typeface="Calibri" panose="020F0502020204030204" pitchFamily="34" charset="0"/>
              </a:rPr>
              <a:t>     Authors: </a:t>
            </a:r>
            <a:r>
              <a:rPr lang="en-US" sz="4400" dirty="0">
                <a:latin typeface="Calibri" panose="020F0502020204030204" pitchFamily="34" charset="0"/>
                <a:cs typeface="Calibri" panose="020F0502020204030204" pitchFamily="34" charset="0"/>
              </a:rPr>
              <a:t>Arun Kumar T K , </a:t>
            </a:r>
            <a:r>
              <a:rPr lang="en-US" sz="4400" dirty="0" err="1">
                <a:latin typeface="Calibri" panose="020F0502020204030204" pitchFamily="34" charset="0"/>
                <a:cs typeface="Calibri" panose="020F0502020204030204" pitchFamily="34" charset="0"/>
              </a:rPr>
              <a:t>Vinayakumar</a:t>
            </a:r>
            <a:r>
              <a:rPr lang="en-US" sz="4400" dirty="0">
                <a:latin typeface="Calibri" panose="020F0502020204030204" pitchFamily="34" charset="0"/>
                <a:cs typeface="Calibri" panose="020F0502020204030204" pitchFamily="34" charset="0"/>
              </a:rPr>
              <a:t> R , Sajith </a:t>
            </a:r>
            <a:r>
              <a:rPr lang="en-US" sz="4400" dirty="0" err="1">
                <a:latin typeface="Calibri" panose="020F0502020204030204" pitchFamily="34" charset="0"/>
                <a:cs typeface="Calibri" panose="020F0502020204030204" pitchFamily="34" charset="0"/>
              </a:rPr>
              <a:t>Variyar</a:t>
            </a:r>
            <a:r>
              <a:rPr lang="en-US" sz="4400" dirty="0">
                <a:latin typeface="Calibri" panose="020F0502020204030204" pitchFamily="34" charset="0"/>
                <a:cs typeface="Calibri" panose="020F0502020204030204" pitchFamily="34" charset="0"/>
              </a:rPr>
              <a:t> V </a:t>
            </a:r>
            <a:r>
              <a:rPr lang="en-US" sz="4400" dirty="0" err="1">
                <a:latin typeface="Calibri" panose="020F0502020204030204" pitchFamily="34" charset="0"/>
                <a:cs typeface="Calibri" panose="020F0502020204030204" pitchFamily="34" charset="0"/>
              </a:rPr>
              <a:t>V</a:t>
            </a:r>
            <a:r>
              <a:rPr lang="en-US" sz="4400" dirty="0">
                <a:latin typeface="Calibri" panose="020F0502020204030204" pitchFamily="34" charset="0"/>
                <a:cs typeface="Calibri" panose="020F0502020204030204" pitchFamily="34" charset="0"/>
              </a:rPr>
              <a:t> , Sowmya V , Soman K P</a:t>
            </a:r>
          </a:p>
          <a:p>
            <a:r>
              <a:rPr lang="en-US" sz="4400" dirty="0">
                <a:latin typeface="Calibri" panose="020F0502020204030204" pitchFamily="34" charset="0"/>
                <a:cs typeface="Calibri" panose="020F0502020204030204" pitchFamily="34" charset="0"/>
              </a:rPr>
              <a:t>    </a:t>
            </a:r>
            <a:r>
              <a:rPr lang="en-US" sz="4400" b="1" dirty="0">
                <a:latin typeface="Calibri" panose="020F0502020204030204" pitchFamily="34" charset="0"/>
                <a:cs typeface="Calibri" panose="020F0502020204030204" pitchFamily="34" charset="0"/>
              </a:rPr>
              <a:t>Date Published: </a:t>
            </a:r>
            <a:r>
              <a:rPr lang="en-US" sz="4400" dirty="0">
                <a:latin typeface="Calibri" panose="020F0502020204030204" pitchFamily="34" charset="0"/>
                <a:cs typeface="Calibri" panose="020F0502020204030204" pitchFamily="34" charset="0"/>
              </a:rPr>
              <a:t>16 April 2020 </a:t>
            </a:r>
          </a:p>
          <a:p>
            <a:r>
              <a:rPr lang="en-US" sz="4400" b="1" dirty="0">
                <a:latin typeface="Calibri" panose="020F0502020204030204" pitchFamily="34" charset="0"/>
                <a:cs typeface="Calibri" panose="020F0502020204030204" pitchFamily="34" charset="0"/>
              </a:rPr>
              <a:t>     Learning: </a:t>
            </a:r>
            <a:r>
              <a:rPr lang="en-US" sz="4400" dirty="0">
                <a:latin typeface="Calibri" panose="020F0502020204030204" pitchFamily="34" charset="0"/>
                <a:cs typeface="Calibri" panose="020F0502020204030204" pitchFamily="34" charset="0"/>
              </a:rPr>
              <a:t>This paper uses CNN for feature extraction and classification of fingerprints into live or 		                 fake. A comparison study was made where the features extracted from CNN are applied to      	                 various machine learning algorithms such as SVM, KNN </a:t>
            </a:r>
            <a:r>
              <a:rPr lang="en-US" sz="4400" dirty="0" err="1">
                <a:latin typeface="Calibri" panose="020F0502020204030204" pitchFamily="34" charset="0"/>
                <a:cs typeface="Calibri" panose="020F0502020204030204" pitchFamily="34" charset="0"/>
              </a:rPr>
              <a:t>etc</a:t>
            </a:r>
            <a:r>
              <a:rPr lang="en-US" sz="4400" dirty="0">
                <a:latin typeface="Calibri" panose="020F0502020204030204" pitchFamily="34" charset="0"/>
                <a:cs typeface="Calibri" panose="020F0502020204030204" pitchFamily="34" charset="0"/>
              </a:rPr>
              <a:t> .From the comparison study of 	                 deep learning based and machine learning based classifiers, it was observed that both  	     	                 models gave almost similar performances with a maximum test accuracy of 95%.</a:t>
            </a:r>
            <a:endParaRPr lang="en-IN" sz="4400" dirty="0">
              <a:latin typeface="Calibri" panose="020F0502020204030204" pitchFamily="34" charset="0"/>
              <a:cs typeface="Calibri" panose="020F0502020204030204" pitchFamily="34" charset="0"/>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alphaModFix amt="4990"/>
          </a:blip>
          <a:srcRect t="23495" b="34358"/>
          <a:stretch>
            <a:fillRect/>
          </a:stretch>
        </p:blipFill>
        <p:spPr>
          <a:xfrm>
            <a:off x="-65664" y="-84402"/>
            <a:ext cx="24515329" cy="13884804"/>
          </a:xfrm>
          <a:prstGeom prst="rect">
            <a:avLst/>
          </a:prstGeom>
          <a:ln w="12700">
            <a:miter lim="400000"/>
          </a:ln>
        </p:spPr>
      </p:pic>
      <p:sp>
        <p:nvSpPr>
          <p:cNvPr id="240" name="Triangle"/>
          <p:cNvSpPr/>
          <p:nvPr/>
        </p:nvSpPr>
        <p:spPr>
          <a:xfrm rot="5400000">
            <a:off x="1103533" y="902623"/>
            <a:ext cx="1714944" cy="14836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41" name="Triangle"/>
          <p:cNvSpPr/>
          <p:nvPr/>
        </p:nvSpPr>
        <p:spPr>
          <a:xfrm rot="16200000">
            <a:off x="21565522" y="890366"/>
            <a:ext cx="1714944" cy="14836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grpSp>
        <p:nvGrpSpPr>
          <p:cNvPr id="244" name="Problem Statement"/>
          <p:cNvGrpSpPr/>
          <p:nvPr/>
        </p:nvGrpSpPr>
        <p:grpSpPr>
          <a:xfrm>
            <a:off x="1219200" y="762442"/>
            <a:ext cx="21945600" cy="1727202"/>
            <a:chOff x="0" y="0"/>
            <a:chExt cx="21945600" cy="1727200"/>
          </a:xfrm>
        </p:grpSpPr>
        <p:sp>
          <p:nvSpPr>
            <p:cNvPr id="242" name="Rectangle"/>
            <p:cNvSpPr/>
            <p:nvPr/>
          </p:nvSpPr>
          <p:spPr>
            <a:xfrm>
              <a:off x="0" y="0"/>
              <a:ext cx="21945600" cy="1727201"/>
            </a:xfrm>
            <a:prstGeom prst="rect">
              <a:avLst/>
            </a:prstGeom>
            <a:gradFill flip="none" rotWithShape="1">
              <a:gsLst>
                <a:gs pos="0">
                  <a:srgbClr val="131313"/>
                </a:gs>
                <a:gs pos="100000">
                  <a:srgbClr val="378CAF"/>
                </a:gs>
              </a:gsLst>
              <a:lin ang="7869442" scaled="0"/>
            </a:gradFill>
            <a:ln w="12700" cap="flat">
              <a:noFill/>
              <a:miter lim="400000"/>
            </a:ln>
            <a:effectLst>
              <a:outerShdw blurRad="254000" dist="127000" dir="5400000" rotWithShape="0">
                <a:srgbClr val="000000">
                  <a:alpha val="70000"/>
                </a:srgbClr>
              </a:outerShdw>
            </a:effectLst>
          </p:spPr>
          <p:txBody>
            <a:bodyPr wrap="square" lIns="50800" tIns="50800" rIns="50800" bIns="50800" numCol="1" anchor="t">
              <a:noAutofit/>
            </a:bodyPr>
            <a:lstStyle/>
            <a:p>
              <a:pPr>
                <a:lnSpc>
                  <a:spcPct val="80000"/>
                </a:lnSpc>
                <a:defRPr sz="8400" spc="419">
                  <a:solidFill>
                    <a:srgbClr val="FFFFFF"/>
                  </a:solidFill>
                  <a:latin typeface="Canela Bold"/>
                  <a:ea typeface="Canela Bold"/>
                  <a:cs typeface="Canela Bold"/>
                  <a:sym typeface="Canela Bold"/>
                </a:defRPr>
              </a:pPr>
              <a:endParaRPr/>
            </a:p>
          </p:txBody>
        </p:sp>
        <p:sp>
          <p:nvSpPr>
            <p:cNvPr id="243" name="LITERATURE SURVEY"/>
            <p:cNvSpPr txBox="1"/>
            <p:nvPr/>
          </p:nvSpPr>
          <p:spPr>
            <a:xfrm>
              <a:off x="0" y="0"/>
              <a:ext cx="21945600" cy="1727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a:bodyPr>
            <a:lstStyle>
              <a:lvl1pPr>
                <a:lnSpc>
                  <a:spcPct val="80000"/>
                </a:lnSpc>
                <a:defRPr sz="8400" spc="400">
                  <a:solidFill>
                    <a:srgbClr val="FFFFFF"/>
                  </a:solidFill>
                  <a:latin typeface="Canela Bold"/>
                  <a:ea typeface="Canela Bold"/>
                  <a:cs typeface="Canela Bold"/>
                  <a:sym typeface="Canela Bold"/>
                </a:defRPr>
              </a:lvl1pPr>
            </a:lstStyle>
            <a:p>
              <a:r>
                <a:t>LITERATURE SURVEY</a:t>
              </a:r>
            </a:p>
          </p:txBody>
        </p:sp>
      </p:grpSp>
      <p:sp>
        <p:nvSpPr>
          <p:cNvPr id="245" name="Triangle"/>
          <p:cNvSpPr/>
          <p:nvPr/>
        </p:nvSpPr>
        <p:spPr>
          <a:xfrm rot="5400000">
            <a:off x="1103533" y="896493"/>
            <a:ext cx="1714944" cy="14836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 name="TextBox 1">
            <a:extLst>
              <a:ext uri="{FF2B5EF4-FFF2-40B4-BE49-F238E27FC236}">
                <a16:creationId xmlns:a16="http://schemas.microsoft.com/office/drawing/2014/main" id="{280ADD34-0AD3-40FD-9D9A-900FC170C118}"/>
              </a:ext>
            </a:extLst>
          </p:cNvPr>
          <p:cNvSpPr txBox="1"/>
          <p:nvPr/>
        </p:nvSpPr>
        <p:spPr>
          <a:xfrm>
            <a:off x="1197382" y="3455017"/>
            <a:ext cx="23186618" cy="68059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en-US" sz="4400" dirty="0">
                <a:latin typeface="Calibri" panose="020F0502020204030204" pitchFamily="34" charset="0"/>
                <a:cs typeface="Calibri" panose="020F0502020204030204" pitchFamily="34" charset="0"/>
              </a:rPr>
              <a:t>3. </a:t>
            </a:r>
            <a:r>
              <a:rPr lang="en-US" sz="4400" b="1" dirty="0">
                <a:latin typeface="Calibri" panose="020F0502020204030204" pitchFamily="34" charset="0"/>
                <a:cs typeface="Calibri" panose="020F0502020204030204" pitchFamily="34" charset="0"/>
              </a:rPr>
              <a:t>Paper Title: </a:t>
            </a:r>
            <a:r>
              <a:rPr lang="en-US" sz="4400" dirty="0">
                <a:latin typeface="Calibri" panose="020F0502020204030204" pitchFamily="34" charset="0"/>
                <a:cs typeface="Calibri" panose="020F0502020204030204" pitchFamily="34" charset="0"/>
              </a:rPr>
              <a:t>Overview of Fingerprint Recognition System </a:t>
            </a:r>
          </a:p>
          <a:p>
            <a:pPr marL="0" marR="0" indent="0" algn="l" defTabSz="2438400" rtl="0" fontAlgn="auto" latinLnBrk="0" hangingPunct="0">
              <a:lnSpc>
                <a:spcPct val="90000"/>
              </a:lnSpc>
              <a:spcBef>
                <a:spcPts val="0"/>
              </a:spcBef>
              <a:spcAft>
                <a:spcPts val="0"/>
              </a:spcAft>
              <a:buClrTx/>
              <a:buSzTx/>
              <a:buFontTx/>
              <a:buNone/>
              <a:tabLst/>
            </a:pPr>
            <a:endParaRPr lang="en-US" sz="4400" dirty="0">
              <a:latin typeface="Calibri" panose="020F0502020204030204" pitchFamily="34" charset="0"/>
              <a:cs typeface="Calibri" panose="020F0502020204030204" pitchFamily="34" charset="0"/>
            </a:endParaRPr>
          </a:p>
          <a:p>
            <a:pPr marL="0" marR="0" indent="0" algn="l" defTabSz="2438400" rtl="0" fontAlgn="auto" latinLnBrk="0" hangingPunct="0">
              <a:lnSpc>
                <a:spcPct val="90000"/>
              </a:lnSpc>
              <a:spcBef>
                <a:spcPts val="0"/>
              </a:spcBef>
              <a:spcAft>
                <a:spcPts val="0"/>
              </a:spcAft>
              <a:buClrTx/>
              <a:buSzTx/>
              <a:buFontTx/>
              <a:buNone/>
              <a:tabLst/>
            </a:pPr>
            <a:r>
              <a:rPr lang="en-US" sz="4400" dirty="0">
                <a:latin typeface="Calibri" panose="020F0502020204030204" pitchFamily="34" charset="0"/>
                <a:cs typeface="Calibri" panose="020F0502020204030204" pitchFamily="34" charset="0"/>
              </a:rPr>
              <a:t>     </a:t>
            </a:r>
            <a:r>
              <a:rPr lang="en-US" sz="4400" b="1" dirty="0">
                <a:latin typeface="Calibri" panose="020F0502020204030204" pitchFamily="34" charset="0"/>
                <a:cs typeface="Calibri" panose="020F0502020204030204" pitchFamily="34" charset="0"/>
              </a:rPr>
              <a:t>Authors: </a:t>
            </a:r>
            <a:r>
              <a:rPr lang="en-US" sz="4400" dirty="0" err="1">
                <a:latin typeface="Calibri" panose="020F0502020204030204" pitchFamily="34" charset="0"/>
                <a:cs typeface="Calibri" panose="020F0502020204030204" pitchFamily="34" charset="0"/>
              </a:rPr>
              <a:t>Mouad</a:t>
            </a:r>
            <a:r>
              <a:rPr lang="en-US" sz="4400" dirty="0">
                <a:latin typeface="Calibri" panose="020F0502020204030204" pitchFamily="34" charset="0"/>
                <a:cs typeface="Calibri" panose="020F0502020204030204" pitchFamily="34" charset="0"/>
              </a:rPr>
              <a:t> M.H. Ali, Pravin </a:t>
            </a:r>
            <a:r>
              <a:rPr lang="en-US" sz="4400" dirty="0" err="1">
                <a:latin typeface="Calibri" panose="020F0502020204030204" pitchFamily="34" charset="0"/>
                <a:cs typeface="Calibri" panose="020F0502020204030204" pitchFamily="34" charset="0"/>
              </a:rPr>
              <a:t>Yannawar</a:t>
            </a:r>
            <a:r>
              <a:rPr lang="en-US" sz="4400" dirty="0">
                <a:latin typeface="Calibri" panose="020F0502020204030204" pitchFamily="34" charset="0"/>
                <a:cs typeface="Calibri" panose="020F0502020204030204" pitchFamily="34" charset="0"/>
              </a:rPr>
              <a:t>, Vivek </a:t>
            </a:r>
            <a:r>
              <a:rPr lang="en-US" sz="4400" dirty="0" err="1">
                <a:latin typeface="Calibri" panose="020F0502020204030204" pitchFamily="34" charset="0"/>
                <a:cs typeface="Calibri" panose="020F0502020204030204" pitchFamily="34" charset="0"/>
              </a:rPr>
              <a:t>Hilal</a:t>
            </a:r>
            <a:r>
              <a:rPr lang="en-US" sz="4400" dirty="0">
                <a:latin typeface="Calibri" panose="020F0502020204030204" pitchFamily="34" charset="0"/>
                <a:cs typeface="Calibri" panose="020F0502020204030204" pitchFamily="34" charset="0"/>
              </a:rPr>
              <a:t> </a:t>
            </a:r>
            <a:r>
              <a:rPr lang="en-US" sz="4400" dirty="0" err="1">
                <a:latin typeface="Calibri" panose="020F0502020204030204" pitchFamily="34" charset="0"/>
                <a:cs typeface="Calibri" panose="020F0502020204030204" pitchFamily="34" charset="0"/>
              </a:rPr>
              <a:t>Mahale,Ashok</a:t>
            </a:r>
            <a:r>
              <a:rPr lang="en-US" sz="4400" dirty="0">
                <a:latin typeface="Calibri" panose="020F0502020204030204" pitchFamily="34" charset="0"/>
                <a:cs typeface="Calibri" panose="020F0502020204030204" pitchFamily="34" charset="0"/>
              </a:rPr>
              <a:t> Gaikwad </a:t>
            </a:r>
          </a:p>
          <a:p>
            <a:pPr marL="0" marR="0" indent="0" algn="l" defTabSz="2438400" rtl="0" fontAlgn="auto" latinLnBrk="0" hangingPunct="0">
              <a:lnSpc>
                <a:spcPct val="90000"/>
              </a:lnSpc>
              <a:spcBef>
                <a:spcPts val="0"/>
              </a:spcBef>
              <a:spcAft>
                <a:spcPts val="0"/>
              </a:spcAft>
              <a:buClrTx/>
              <a:buSzTx/>
              <a:buFontTx/>
              <a:buNone/>
              <a:tabLst/>
            </a:pPr>
            <a:endParaRPr lang="en-US" sz="4400" dirty="0">
              <a:latin typeface="Calibri" panose="020F0502020204030204" pitchFamily="34" charset="0"/>
              <a:cs typeface="Calibri" panose="020F0502020204030204" pitchFamily="34" charset="0"/>
            </a:endParaRPr>
          </a:p>
          <a:p>
            <a:pPr marL="0" marR="0" indent="0" algn="l" defTabSz="2438400" rtl="0" fontAlgn="auto" latinLnBrk="0" hangingPunct="0">
              <a:lnSpc>
                <a:spcPct val="90000"/>
              </a:lnSpc>
              <a:spcBef>
                <a:spcPts val="0"/>
              </a:spcBef>
              <a:spcAft>
                <a:spcPts val="0"/>
              </a:spcAft>
              <a:buClrTx/>
              <a:buSzTx/>
              <a:buFontTx/>
              <a:buNone/>
              <a:tabLst/>
            </a:pPr>
            <a:r>
              <a:rPr lang="en-US" sz="4400" dirty="0">
                <a:latin typeface="Calibri" panose="020F0502020204030204" pitchFamily="34" charset="0"/>
                <a:cs typeface="Calibri" panose="020F0502020204030204" pitchFamily="34" charset="0"/>
              </a:rPr>
              <a:t>     </a:t>
            </a:r>
            <a:r>
              <a:rPr lang="en-US" sz="4400" b="1" dirty="0">
                <a:latin typeface="Calibri" panose="020F0502020204030204" pitchFamily="34" charset="0"/>
                <a:cs typeface="Calibri" panose="020F0502020204030204" pitchFamily="34" charset="0"/>
              </a:rPr>
              <a:t>Date Published: </a:t>
            </a:r>
            <a:r>
              <a:rPr lang="en-US" sz="4400" dirty="0">
                <a:latin typeface="Calibri" panose="020F0502020204030204" pitchFamily="34" charset="0"/>
                <a:cs typeface="Calibri" panose="020F0502020204030204" pitchFamily="34" charset="0"/>
              </a:rPr>
              <a:t>March 2016 </a:t>
            </a:r>
          </a:p>
          <a:p>
            <a:pPr marL="0" marR="0" indent="0" algn="l" defTabSz="2438400" rtl="0" fontAlgn="auto" latinLnBrk="0" hangingPunct="0">
              <a:lnSpc>
                <a:spcPct val="90000"/>
              </a:lnSpc>
              <a:spcBef>
                <a:spcPts val="0"/>
              </a:spcBef>
              <a:spcAft>
                <a:spcPts val="0"/>
              </a:spcAft>
              <a:buClrTx/>
              <a:buSzTx/>
              <a:buFontTx/>
              <a:buNone/>
              <a:tabLst/>
            </a:pPr>
            <a:endParaRPr lang="en-US" sz="4400" dirty="0">
              <a:latin typeface="Calibri" panose="020F0502020204030204" pitchFamily="34" charset="0"/>
              <a:cs typeface="Calibri" panose="020F0502020204030204" pitchFamily="34" charset="0"/>
            </a:endParaRPr>
          </a:p>
          <a:p>
            <a:pPr marL="0" marR="0" indent="0" algn="l" defTabSz="2438400" rtl="0" fontAlgn="auto" latinLnBrk="0" hangingPunct="0">
              <a:lnSpc>
                <a:spcPct val="90000"/>
              </a:lnSpc>
              <a:spcBef>
                <a:spcPts val="0"/>
              </a:spcBef>
              <a:spcAft>
                <a:spcPts val="0"/>
              </a:spcAft>
              <a:buClrTx/>
              <a:buSzTx/>
              <a:buFontTx/>
              <a:buNone/>
              <a:tabLst/>
            </a:pPr>
            <a:r>
              <a:rPr lang="en-US" sz="4400" dirty="0">
                <a:latin typeface="Calibri" panose="020F0502020204030204" pitchFamily="34" charset="0"/>
                <a:cs typeface="Calibri" panose="020F0502020204030204" pitchFamily="34" charset="0"/>
              </a:rPr>
              <a:t>     </a:t>
            </a:r>
            <a:r>
              <a:rPr lang="en-US" sz="4400" b="1" dirty="0">
                <a:latin typeface="Calibri" panose="020F0502020204030204" pitchFamily="34" charset="0"/>
                <a:cs typeface="Calibri" panose="020F0502020204030204" pitchFamily="34" charset="0"/>
              </a:rPr>
              <a:t>Learning: </a:t>
            </a:r>
            <a:r>
              <a:rPr lang="en-US" sz="4400" dirty="0">
                <a:latin typeface="Calibri" panose="020F0502020204030204" pitchFamily="34" charset="0"/>
                <a:cs typeface="Calibri" panose="020F0502020204030204" pitchFamily="34" charset="0"/>
              </a:rPr>
              <a:t>This paper gives us an overview on the main steps involved in fingerprint 	 	    authentication that are: Image Capture or Image Acquisition stage, Image Preprocessing    	    stage, Feature extraction stage, Matching stage. It also talks about the previous 	  	    processes and algorithms used for each step.</a:t>
            </a:r>
          </a:p>
          <a:p>
            <a:pPr marL="0" marR="0" indent="0" algn="l" defTabSz="2438400" rtl="0" fontAlgn="auto" latinLnBrk="0" hangingPunct="0">
              <a:lnSpc>
                <a:spcPct val="90000"/>
              </a:lnSpc>
              <a:spcBef>
                <a:spcPts val="0"/>
              </a:spcBef>
              <a:spcAft>
                <a:spcPts val="0"/>
              </a:spcAft>
              <a:buClrTx/>
              <a:buSzTx/>
              <a:buFontTx/>
              <a:buNone/>
              <a:tabLst/>
            </a:pPr>
            <a:endParaRPr kumimoji="0" lang="en-US" sz="4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alphaModFix amt="4990"/>
          </a:blip>
          <a:srcRect t="23495" b="34358"/>
          <a:stretch>
            <a:fillRect/>
          </a:stretch>
        </p:blipFill>
        <p:spPr>
          <a:xfrm>
            <a:off x="-65664" y="-84402"/>
            <a:ext cx="24515329" cy="13884804"/>
          </a:xfrm>
          <a:prstGeom prst="rect">
            <a:avLst/>
          </a:prstGeom>
          <a:ln w="12700">
            <a:miter lim="400000"/>
          </a:ln>
        </p:spPr>
      </p:pic>
      <p:sp>
        <p:nvSpPr>
          <p:cNvPr id="240" name="Triangle"/>
          <p:cNvSpPr/>
          <p:nvPr/>
        </p:nvSpPr>
        <p:spPr>
          <a:xfrm rot="5400000">
            <a:off x="1103533" y="902623"/>
            <a:ext cx="1714944" cy="14836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41" name="Triangle"/>
          <p:cNvSpPr/>
          <p:nvPr/>
        </p:nvSpPr>
        <p:spPr>
          <a:xfrm rot="16200000">
            <a:off x="21565522" y="890366"/>
            <a:ext cx="1714944" cy="14836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grpSp>
        <p:nvGrpSpPr>
          <p:cNvPr id="244" name="Problem Statement"/>
          <p:cNvGrpSpPr/>
          <p:nvPr/>
        </p:nvGrpSpPr>
        <p:grpSpPr>
          <a:xfrm>
            <a:off x="1219200" y="762442"/>
            <a:ext cx="21945600" cy="1727202"/>
            <a:chOff x="0" y="0"/>
            <a:chExt cx="21945600" cy="1727200"/>
          </a:xfrm>
        </p:grpSpPr>
        <p:sp>
          <p:nvSpPr>
            <p:cNvPr id="242" name="Rectangle"/>
            <p:cNvSpPr/>
            <p:nvPr/>
          </p:nvSpPr>
          <p:spPr>
            <a:xfrm>
              <a:off x="0" y="0"/>
              <a:ext cx="21945600" cy="1727201"/>
            </a:xfrm>
            <a:prstGeom prst="rect">
              <a:avLst/>
            </a:prstGeom>
            <a:gradFill flip="none" rotWithShape="1">
              <a:gsLst>
                <a:gs pos="0">
                  <a:srgbClr val="131313"/>
                </a:gs>
                <a:gs pos="100000">
                  <a:srgbClr val="378CAF"/>
                </a:gs>
              </a:gsLst>
              <a:lin ang="7869442" scaled="0"/>
            </a:gradFill>
            <a:ln w="12700" cap="flat">
              <a:noFill/>
              <a:miter lim="400000"/>
            </a:ln>
            <a:effectLst>
              <a:outerShdw blurRad="254000" dist="127000" dir="5400000" rotWithShape="0">
                <a:srgbClr val="000000">
                  <a:alpha val="70000"/>
                </a:srgbClr>
              </a:outerShdw>
            </a:effectLst>
          </p:spPr>
          <p:txBody>
            <a:bodyPr wrap="square" lIns="50800" tIns="50800" rIns="50800" bIns="50800" numCol="1" anchor="t">
              <a:noAutofit/>
            </a:bodyPr>
            <a:lstStyle/>
            <a:p>
              <a:pPr>
                <a:lnSpc>
                  <a:spcPct val="80000"/>
                </a:lnSpc>
                <a:defRPr sz="8400" spc="419">
                  <a:solidFill>
                    <a:srgbClr val="FFFFFF"/>
                  </a:solidFill>
                  <a:latin typeface="Canela Bold"/>
                  <a:ea typeface="Canela Bold"/>
                  <a:cs typeface="Canela Bold"/>
                  <a:sym typeface="Canela Bold"/>
                </a:defRPr>
              </a:pPr>
              <a:endParaRPr/>
            </a:p>
          </p:txBody>
        </p:sp>
        <p:sp>
          <p:nvSpPr>
            <p:cNvPr id="243" name="LITERATURE SURVEY"/>
            <p:cNvSpPr txBox="1"/>
            <p:nvPr/>
          </p:nvSpPr>
          <p:spPr>
            <a:xfrm>
              <a:off x="0" y="0"/>
              <a:ext cx="21945600" cy="1727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lvl1pPr>
                <a:lnSpc>
                  <a:spcPct val="80000"/>
                </a:lnSpc>
                <a:defRPr sz="8400" spc="400">
                  <a:solidFill>
                    <a:srgbClr val="FFFFFF"/>
                  </a:solidFill>
                  <a:latin typeface="Canela Bold"/>
                  <a:ea typeface="Canela Bold"/>
                  <a:cs typeface="Canela Bold"/>
                  <a:sym typeface="Canela Bold"/>
                </a:defRPr>
              </a:lvl1pPr>
            </a:lstStyle>
            <a:p>
              <a:r>
                <a:t>LITERATURE SURVEY</a:t>
              </a:r>
            </a:p>
          </p:txBody>
        </p:sp>
      </p:grpSp>
      <p:sp>
        <p:nvSpPr>
          <p:cNvPr id="245" name="Triangle"/>
          <p:cNvSpPr/>
          <p:nvPr/>
        </p:nvSpPr>
        <p:spPr>
          <a:xfrm rot="5400000">
            <a:off x="1103533" y="896493"/>
            <a:ext cx="1714944" cy="14836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 name="TextBox 1">
            <a:extLst>
              <a:ext uri="{FF2B5EF4-FFF2-40B4-BE49-F238E27FC236}">
                <a16:creationId xmlns:a16="http://schemas.microsoft.com/office/drawing/2014/main" id="{280ADD34-0AD3-40FD-9D9A-900FC170C118}"/>
              </a:ext>
            </a:extLst>
          </p:cNvPr>
          <p:cNvSpPr txBox="1"/>
          <p:nvPr/>
        </p:nvSpPr>
        <p:spPr>
          <a:xfrm>
            <a:off x="805496" y="2727091"/>
            <a:ext cx="23186618" cy="86341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en-US" sz="4400" dirty="0">
                <a:latin typeface="Calibri" panose="020F0502020204030204" pitchFamily="34" charset="0"/>
                <a:cs typeface="Calibri" panose="020F0502020204030204" pitchFamily="34" charset="0"/>
              </a:rPr>
              <a:t>4. </a:t>
            </a:r>
            <a:r>
              <a:rPr lang="en-US" sz="4400" b="1" dirty="0">
                <a:latin typeface="Calibri" panose="020F0502020204030204" pitchFamily="34" charset="0"/>
                <a:cs typeface="Calibri" panose="020F0502020204030204" pitchFamily="34" charset="0"/>
              </a:rPr>
              <a:t>Paper Title: </a:t>
            </a:r>
            <a:r>
              <a:rPr lang="en-US" sz="4400" dirty="0"/>
              <a:t>Fingerprint Liveness Detection by a Testing and Trained Data using	    	      Convolutional Neural Network </a:t>
            </a:r>
            <a:endParaRPr lang="en-US" sz="4400" dirty="0">
              <a:latin typeface="Calibri" panose="020F0502020204030204" pitchFamily="34" charset="0"/>
              <a:cs typeface="Calibri" panose="020F0502020204030204" pitchFamily="34" charset="0"/>
            </a:endParaRPr>
          </a:p>
          <a:p>
            <a:pPr marL="0" marR="0" indent="0" algn="l" defTabSz="2438400" rtl="0" fontAlgn="auto" latinLnBrk="0" hangingPunct="0">
              <a:lnSpc>
                <a:spcPct val="90000"/>
              </a:lnSpc>
              <a:spcBef>
                <a:spcPts val="0"/>
              </a:spcBef>
              <a:spcAft>
                <a:spcPts val="0"/>
              </a:spcAft>
              <a:buClrTx/>
              <a:buSzTx/>
              <a:buFontTx/>
              <a:buNone/>
              <a:tabLst/>
            </a:pPr>
            <a:endParaRPr lang="en-US" sz="4400" dirty="0">
              <a:latin typeface="Calibri" panose="020F0502020204030204" pitchFamily="34" charset="0"/>
              <a:cs typeface="Calibri" panose="020F0502020204030204" pitchFamily="34" charset="0"/>
            </a:endParaRPr>
          </a:p>
          <a:p>
            <a:pPr marL="0" marR="0" indent="0" algn="l" defTabSz="2438400" rtl="0" fontAlgn="auto" latinLnBrk="0" hangingPunct="0">
              <a:lnSpc>
                <a:spcPct val="90000"/>
              </a:lnSpc>
              <a:spcBef>
                <a:spcPts val="0"/>
              </a:spcBef>
              <a:spcAft>
                <a:spcPts val="0"/>
              </a:spcAft>
              <a:buClrTx/>
              <a:buSzTx/>
              <a:buFontTx/>
              <a:buNone/>
              <a:tabLst/>
            </a:pPr>
            <a:r>
              <a:rPr lang="en-US" sz="4400" b="1" dirty="0">
                <a:latin typeface="Calibri" panose="020F0502020204030204" pitchFamily="34" charset="0"/>
                <a:cs typeface="Calibri" panose="020F0502020204030204" pitchFamily="34" charset="0"/>
              </a:rPr>
              <a:t>     Authors: </a:t>
            </a:r>
            <a:r>
              <a:rPr lang="en-US" sz="4400" dirty="0"/>
              <a:t>Vishwas Prakash. R, Dr. Mohan Kumar H. P</a:t>
            </a:r>
          </a:p>
          <a:p>
            <a:pPr marL="0" marR="0" indent="0" algn="l" defTabSz="2438400" rtl="0" fontAlgn="auto" latinLnBrk="0" hangingPunct="0">
              <a:lnSpc>
                <a:spcPct val="90000"/>
              </a:lnSpc>
              <a:spcBef>
                <a:spcPts val="0"/>
              </a:spcBef>
              <a:spcAft>
                <a:spcPts val="0"/>
              </a:spcAft>
              <a:buClrTx/>
              <a:buSzTx/>
              <a:buFontTx/>
              <a:buNone/>
              <a:tabLst/>
            </a:pPr>
            <a:endParaRPr lang="en-US" sz="4400" dirty="0"/>
          </a:p>
          <a:p>
            <a:pPr marL="0" marR="0" indent="0" algn="l" defTabSz="2438400" rtl="0" fontAlgn="auto" latinLnBrk="0" hangingPunct="0">
              <a:lnSpc>
                <a:spcPct val="90000"/>
              </a:lnSpc>
              <a:spcBef>
                <a:spcPts val="0"/>
              </a:spcBef>
              <a:spcAft>
                <a:spcPts val="0"/>
              </a:spcAft>
              <a:buClrTx/>
              <a:buSzTx/>
              <a:buFontTx/>
              <a:buNone/>
              <a:tabLst/>
            </a:pPr>
            <a:r>
              <a:rPr lang="en-US" sz="4400" dirty="0">
                <a:latin typeface="Calibri" panose="020F0502020204030204" pitchFamily="34" charset="0"/>
                <a:cs typeface="Calibri" panose="020F0502020204030204" pitchFamily="34" charset="0"/>
              </a:rPr>
              <a:t>     </a:t>
            </a:r>
            <a:r>
              <a:rPr lang="en-US" sz="4400" b="1" dirty="0">
                <a:latin typeface="Calibri" panose="020F0502020204030204" pitchFamily="34" charset="0"/>
                <a:cs typeface="Calibri" panose="020F0502020204030204" pitchFamily="34" charset="0"/>
              </a:rPr>
              <a:t>Date Published: </a:t>
            </a:r>
            <a:r>
              <a:rPr lang="en-US" sz="4400" dirty="0"/>
              <a:t>2020</a:t>
            </a:r>
          </a:p>
          <a:p>
            <a:pPr marL="0" marR="0" indent="0" algn="l" defTabSz="2438400" rtl="0" fontAlgn="auto" latinLnBrk="0" hangingPunct="0">
              <a:lnSpc>
                <a:spcPct val="90000"/>
              </a:lnSpc>
              <a:spcBef>
                <a:spcPts val="0"/>
              </a:spcBef>
              <a:spcAft>
                <a:spcPts val="0"/>
              </a:spcAft>
              <a:buClrTx/>
              <a:buSzTx/>
              <a:buFontTx/>
              <a:buNone/>
              <a:tabLst/>
            </a:pPr>
            <a:endParaRPr lang="en-US" sz="4400" dirty="0">
              <a:latin typeface="Calibri" panose="020F0502020204030204" pitchFamily="34" charset="0"/>
              <a:cs typeface="Calibri" panose="020F0502020204030204" pitchFamily="34" charset="0"/>
            </a:endParaRPr>
          </a:p>
          <a:p>
            <a:pPr marL="0" marR="0" indent="0" algn="l" defTabSz="2438400" rtl="0" fontAlgn="auto" latinLnBrk="0" hangingPunct="0">
              <a:lnSpc>
                <a:spcPct val="90000"/>
              </a:lnSpc>
              <a:spcBef>
                <a:spcPts val="0"/>
              </a:spcBef>
              <a:spcAft>
                <a:spcPts val="0"/>
              </a:spcAft>
              <a:buClrTx/>
              <a:buSzTx/>
              <a:buFontTx/>
              <a:buNone/>
              <a:tabLst/>
            </a:pPr>
            <a:r>
              <a:rPr lang="en-US" sz="4400" dirty="0">
                <a:latin typeface="Calibri" panose="020F0502020204030204" pitchFamily="34" charset="0"/>
                <a:cs typeface="Calibri" panose="020F0502020204030204" pitchFamily="34" charset="0"/>
              </a:rPr>
              <a:t>     </a:t>
            </a:r>
            <a:r>
              <a:rPr lang="en-US" sz="4400" b="1" dirty="0">
                <a:latin typeface="Calibri" panose="020F0502020204030204" pitchFamily="34" charset="0"/>
                <a:cs typeface="Calibri" panose="020F0502020204030204" pitchFamily="34" charset="0"/>
              </a:rPr>
              <a:t>Learning: </a:t>
            </a:r>
            <a:r>
              <a:rPr lang="en-US" sz="4400" dirty="0"/>
              <a:t>This paper states about the precision of the liveness model by admitting the 	  	   dataset (i.e. fingerprint) to be live or fake. The proposed method uses the 	   	   fingerprints referring to the trained and test fingerprints using convolution neural 	   networks to render a judgment on liveliness. The liveness is checked by feature 	   extraction, testing and training phases. Using CNN and various algorithms for 	   classification like decision tree, </a:t>
            </a:r>
            <a:r>
              <a:rPr lang="en-US" sz="4400" dirty="0" err="1"/>
              <a:t>Randomforest</a:t>
            </a:r>
            <a:r>
              <a:rPr lang="en-US" sz="4400" dirty="0"/>
              <a:t>, Logistic Regression, Neural Net, 	   Gradient Boosting and Naive Bayes the model has been implemented. </a:t>
            </a:r>
            <a:endParaRPr kumimoji="0" lang="en-US" sz="4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a:endParaRPr>
          </a:p>
        </p:txBody>
      </p:sp>
    </p:spTree>
    <p:extLst>
      <p:ext uri="{BB962C8B-B14F-4D97-AF65-F5344CB8AC3E}">
        <p14:creationId xmlns:p14="http://schemas.microsoft.com/office/powerpoint/2010/main" val="30471454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alphaModFix amt="4990"/>
          </a:blip>
          <a:srcRect t="23495" b="34358"/>
          <a:stretch>
            <a:fillRect/>
          </a:stretch>
        </p:blipFill>
        <p:spPr>
          <a:xfrm>
            <a:off x="-65664" y="-84402"/>
            <a:ext cx="24515329" cy="13884804"/>
          </a:xfrm>
          <a:prstGeom prst="rect">
            <a:avLst/>
          </a:prstGeom>
          <a:ln w="12700">
            <a:miter lim="400000"/>
          </a:ln>
        </p:spPr>
      </p:pic>
      <p:sp>
        <p:nvSpPr>
          <p:cNvPr id="240" name="Triangle"/>
          <p:cNvSpPr/>
          <p:nvPr/>
        </p:nvSpPr>
        <p:spPr>
          <a:xfrm rot="5400000">
            <a:off x="1103533" y="902623"/>
            <a:ext cx="1714944" cy="14836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41" name="Triangle"/>
          <p:cNvSpPr/>
          <p:nvPr/>
        </p:nvSpPr>
        <p:spPr>
          <a:xfrm rot="16200000">
            <a:off x="21565522" y="890366"/>
            <a:ext cx="1714944" cy="14836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grpSp>
        <p:nvGrpSpPr>
          <p:cNvPr id="244" name="Problem Statement"/>
          <p:cNvGrpSpPr/>
          <p:nvPr/>
        </p:nvGrpSpPr>
        <p:grpSpPr>
          <a:xfrm>
            <a:off x="1197382" y="774698"/>
            <a:ext cx="21945600" cy="2022837"/>
            <a:chOff x="0" y="0"/>
            <a:chExt cx="21945600" cy="2022835"/>
          </a:xfrm>
        </p:grpSpPr>
        <p:sp>
          <p:nvSpPr>
            <p:cNvPr id="242" name="Rectangle"/>
            <p:cNvSpPr/>
            <p:nvPr/>
          </p:nvSpPr>
          <p:spPr>
            <a:xfrm>
              <a:off x="0" y="0"/>
              <a:ext cx="21945600" cy="1727201"/>
            </a:xfrm>
            <a:prstGeom prst="rect">
              <a:avLst/>
            </a:prstGeom>
            <a:gradFill flip="none" rotWithShape="1">
              <a:gsLst>
                <a:gs pos="0">
                  <a:srgbClr val="131313"/>
                </a:gs>
                <a:gs pos="100000">
                  <a:srgbClr val="378CAF"/>
                </a:gs>
              </a:gsLst>
              <a:lin ang="7869442" scaled="0"/>
            </a:gradFill>
            <a:ln w="12700" cap="flat">
              <a:noFill/>
              <a:miter lim="400000"/>
            </a:ln>
            <a:effectLst>
              <a:outerShdw blurRad="254000" dist="127000" dir="5400000" rotWithShape="0">
                <a:srgbClr val="000000">
                  <a:alpha val="70000"/>
                </a:srgbClr>
              </a:outerShdw>
            </a:effectLst>
          </p:spPr>
          <p:txBody>
            <a:bodyPr wrap="square" lIns="50800" tIns="50800" rIns="50800" bIns="50800" numCol="1" anchor="t">
              <a:noAutofit/>
            </a:bodyPr>
            <a:lstStyle/>
            <a:p>
              <a:pPr>
                <a:lnSpc>
                  <a:spcPct val="80000"/>
                </a:lnSpc>
                <a:defRPr sz="8400" spc="419">
                  <a:solidFill>
                    <a:srgbClr val="FFFFFF"/>
                  </a:solidFill>
                  <a:latin typeface="Canela Bold"/>
                  <a:ea typeface="Canela Bold"/>
                  <a:cs typeface="Canela Bold"/>
                  <a:sym typeface="Canela Bold"/>
                </a:defRPr>
              </a:pPr>
              <a:endParaRPr/>
            </a:p>
          </p:txBody>
        </p:sp>
        <p:sp>
          <p:nvSpPr>
            <p:cNvPr id="243" name="LITERATURE SURVEY"/>
            <p:cNvSpPr txBox="1"/>
            <p:nvPr/>
          </p:nvSpPr>
          <p:spPr>
            <a:xfrm>
              <a:off x="0" y="295634"/>
              <a:ext cx="21945600" cy="1727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a:bodyPr>
            <a:lstStyle>
              <a:lvl1pPr>
                <a:lnSpc>
                  <a:spcPct val="80000"/>
                </a:lnSpc>
                <a:defRPr sz="8400" spc="400">
                  <a:solidFill>
                    <a:srgbClr val="FFFFFF"/>
                  </a:solidFill>
                  <a:latin typeface="Canela Bold"/>
                  <a:ea typeface="Canela Bold"/>
                  <a:cs typeface="Canela Bold"/>
                  <a:sym typeface="Canela Bold"/>
                </a:defRPr>
              </a:lvl1pPr>
            </a:lstStyle>
            <a:p>
              <a:r>
                <a:rPr dirty="0"/>
                <a:t>LITERATURE SURVEY</a:t>
              </a:r>
            </a:p>
          </p:txBody>
        </p:sp>
      </p:grpSp>
      <p:sp>
        <p:nvSpPr>
          <p:cNvPr id="245" name="Triangle"/>
          <p:cNvSpPr/>
          <p:nvPr/>
        </p:nvSpPr>
        <p:spPr>
          <a:xfrm rot="5400000">
            <a:off x="1103533" y="896493"/>
            <a:ext cx="1714944" cy="14836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 name="TextBox 1">
            <a:extLst>
              <a:ext uri="{FF2B5EF4-FFF2-40B4-BE49-F238E27FC236}">
                <a16:creationId xmlns:a16="http://schemas.microsoft.com/office/drawing/2014/main" id="{280ADD34-0AD3-40FD-9D9A-900FC170C118}"/>
              </a:ext>
            </a:extLst>
          </p:cNvPr>
          <p:cNvSpPr txBox="1"/>
          <p:nvPr/>
        </p:nvSpPr>
        <p:spPr>
          <a:xfrm>
            <a:off x="859948" y="3348745"/>
            <a:ext cx="23186618" cy="74153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en-US" sz="4400" dirty="0">
                <a:latin typeface="Calibri" panose="020F0502020204030204" pitchFamily="34" charset="0"/>
                <a:cs typeface="Calibri" panose="020F0502020204030204" pitchFamily="34" charset="0"/>
              </a:rPr>
              <a:t>5.</a:t>
            </a:r>
            <a:r>
              <a:rPr lang="en-US" sz="4400" b="1" dirty="0">
                <a:latin typeface="Calibri" panose="020F0502020204030204" pitchFamily="34" charset="0"/>
                <a:cs typeface="Calibri" panose="020F0502020204030204" pitchFamily="34" charset="0"/>
              </a:rPr>
              <a:t>Paper Title: </a:t>
            </a:r>
            <a:r>
              <a:rPr lang="en-US" sz="4400" dirty="0">
                <a:latin typeface="Calibri" panose="020F0502020204030204" pitchFamily="34" charset="0"/>
                <a:cs typeface="Calibri" panose="020F0502020204030204" pitchFamily="34" charset="0"/>
              </a:rPr>
              <a:t>Evaluating software-based fingerprint liveness detection using Convolutional Networks 	      and Local Binary Patterns. </a:t>
            </a:r>
          </a:p>
          <a:p>
            <a:pPr marL="0" marR="0" indent="0" algn="l" defTabSz="2438400" rtl="0" fontAlgn="auto" latinLnBrk="0" hangingPunct="0">
              <a:lnSpc>
                <a:spcPct val="90000"/>
              </a:lnSpc>
              <a:spcBef>
                <a:spcPts val="0"/>
              </a:spcBef>
              <a:spcAft>
                <a:spcPts val="0"/>
              </a:spcAft>
              <a:buClrTx/>
              <a:buSzTx/>
              <a:buFontTx/>
              <a:buNone/>
              <a:tabLst/>
            </a:pPr>
            <a:endParaRPr lang="en-US" sz="4400" dirty="0">
              <a:latin typeface="Calibri" panose="020F0502020204030204" pitchFamily="34" charset="0"/>
              <a:cs typeface="Calibri" panose="020F0502020204030204" pitchFamily="34" charset="0"/>
            </a:endParaRPr>
          </a:p>
          <a:p>
            <a:pPr marL="0" marR="0" indent="0" algn="l" defTabSz="2438400" rtl="0" fontAlgn="auto" latinLnBrk="0" hangingPunct="0">
              <a:lnSpc>
                <a:spcPct val="90000"/>
              </a:lnSpc>
              <a:spcBef>
                <a:spcPts val="0"/>
              </a:spcBef>
              <a:spcAft>
                <a:spcPts val="0"/>
              </a:spcAft>
              <a:buClrTx/>
              <a:buSzTx/>
              <a:buFontTx/>
              <a:buNone/>
              <a:tabLst/>
            </a:pPr>
            <a:r>
              <a:rPr lang="en-US" sz="4400" b="1" dirty="0">
                <a:latin typeface="Calibri" panose="020F0502020204030204" pitchFamily="34" charset="0"/>
                <a:cs typeface="Calibri" panose="020F0502020204030204" pitchFamily="34" charset="0"/>
              </a:rPr>
              <a:t>Authors: </a:t>
            </a:r>
            <a:r>
              <a:rPr lang="en-US" sz="4400" dirty="0">
                <a:latin typeface="Calibri" panose="020F0502020204030204" pitchFamily="34" charset="0"/>
                <a:cs typeface="Calibri" panose="020F0502020204030204" pitchFamily="34" charset="0"/>
              </a:rPr>
              <a:t>Rodrigo </a:t>
            </a:r>
            <a:r>
              <a:rPr lang="en-US" sz="4400" dirty="0" err="1">
                <a:latin typeface="Calibri" panose="020F0502020204030204" pitchFamily="34" charset="0"/>
                <a:cs typeface="Calibri" panose="020F0502020204030204" pitchFamily="34" charset="0"/>
              </a:rPr>
              <a:t>Frassetto</a:t>
            </a:r>
            <a:r>
              <a:rPr lang="en-US" sz="4400" dirty="0">
                <a:latin typeface="Calibri" panose="020F0502020204030204" pitchFamily="34" charset="0"/>
                <a:cs typeface="Calibri" panose="020F0502020204030204" pitchFamily="34" charset="0"/>
              </a:rPr>
              <a:t> Nogueira, Roberto de </a:t>
            </a:r>
            <a:r>
              <a:rPr lang="en-US" sz="4400" dirty="0" err="1">
                <a:latin typeface="Calibri" panose="020F0502020204030204" pitchFamily="34" charset="0"/>
                <a:cs typeface="Calibri" panose="020F0502020204030204" pitchFamily="34" charset="0"/>
              </a:rPr>
              <a:t>Alencar</a:t>
            </a:r>
            <a:r>
              <a:rPr lang="en-US" sz="4400" dirty="0">
                <a:latin typeface="Calibri" panose="020F0502020204030204" pitchFamily="34" charset="0"/>
                <a:cs typeface="Calibri" panose="020F0502020204030204" pitchFamily="34" charset="0"/>
              </a:rPr>
              <a:t> </a:t>
            </a:r>
          </a:p>
          <a:p>
            <a:pPr marL="0" marR="0" indent="0" algn="l" defTabSz="2438400" rtl="0" fontAlgn="auto" latinLnBrk="0" hangingPunct="0">
              <a:lnSpc>
                <a:spcPct val="90000"/>
              </a:lnSpc>
              <a:spcBef>
                <a:spcPts val="0"/>
              </a:spcBef>
              <a:spcAft>
                <a:spcPts val="0"/>
              </a:spcAft>
              <a:buClrTx/>
              <a:buSzTx/>
              <a:buFontTx/>
              <a:buNone/>
              <a:tabLst/>
            </a:pPr>
            <a:endParaRPr lang="en-US" sz="4400" dirty="0">
              <a:latin typeface="Calibri" panose="020F0502020204030204" pitchFamily="34" charset="0"/>
              <a:cs typeface="Calibri" panose="020F0502020204030204" pitchFamily="34" charset="0"/>
            </a:endParaRPr>
          </a:p>
          <a:p>
            <a:pPr marL="0" marR="0" indent="0" algn="l" defTabSz="2438400" rtl="0" fontAlgn="auto" latinLnBrk="0" hangingPunct="0">
              <a:lnSpc>
                <a:spcPct val="90000"/>
              </a:lnSpc>
              <a:spcBef>
                <a:spcPts val="0"/>
              </a:spcBef>
              <a:spcAft>
                <a:spcPts val="0"/>
              </a:spcAft>
              <a:buClrTx/>
              <a:buSzTx/>
              <a:buFontTx/>
              <a:buNone/>
              <a:tabLst/>
            </a:pPr>
            <a:r>
              <a:rPr lang="en-US" sz="4400" b="1" dirty="0">
                <a:latin typeface="Calibri" panose="020F0502020204030204" pitchFamily="34" charset="0"/>
                <a:cs typeface="Calibri" panose="020F0502020204030204" pitchFamily="34" charset="0"/>
              </a:rPr>
              <a:t>Date Published: </a:t>
            </a:r>
            <a:r>
              <a:rPr lang="en-US" sz="4400" dirty="0">
                <a:latin typeface="Calibri" panose="020F0502020204030204" pitchFamily="34" charset="0"/>
                <a:cs typeface="Calibri" panose="020F0502020204030204" pitchFamily="34" charset="0"/>
              </a:rPr>
              <a:t>10 October 2015 </a:t>
            </a:r>
          </a:p>
          <a:p>
            <a:pPr marL="0" marR="0" indent="0" algn="l" defTabSz="2438400" rtl="0" fontAlgn="auto" latinLnBrk="0" hangingPunct="0">
              <a:lnSpc>
                <a:spcPct val="90000"/>
              </a:lnSpc>
              <a:spcBef>
                <a:spcPts val="0"/>
              </a:spcBef>
              <a:spcAft>
                <a:spcPts val="0"/>
              </a:spcAft>
              <a:buClrTx/>
              <a:buSzTx/>
              <a:buFontTx/>
              <a:buNone/>
              <a:tabLst/>
            </a:pPr>
            <a:endParaRPr lang="en-US" sz="4400" dirty="0">
              <a:latin typeface="Calibri" panose="020F0502020204030204" pitchFamily="34" charset="0"/>
              <a:cs typeface="Calibri" panose="020F0502020204030204" pitchFamily="34" charset="0"/>
            </a:endParaRPr>
          </a:p>
          <a:p>
            <a:pPr marL="0" marR="0" indent="0" algn="l" defTabSz="2438400" rtl="0" fontAlgn="auto" latinLnBrk="0" hangingPunct="0">
              <a:lnSpc>
                <a:spcPct val="90000"/>
              </a:lnSpc>
              <a:spcBef>
                <a:spcPts val="0"/>
              </a:spcBef>
              <a:spcAft>
                <a:spcPts val="0"/>
              </a:spcAft>
              <a:buClrTx/>
              <a:buSzTx/>
              <a:buFontTx/>
              <a:buNone/>
              <a:tabLst/>
            </a:pPr>
            <a:r>
              <a:rPr lang="en-US" sz="4400" b="1" dirty="0">
                <a:latin typeface="Calibri" panose="020F0502020204030204" pitchFamily="34" charset="0"/>
                <a:cs typeface="Calibri" panose="020F0502020204030204" pitchFamily="34" charset="0"/>
              </a:rPr>
              <a:t>Learning: </a:t>
            </a:r>
            <a:r>
              <a:rPr lang="en-US" sz="4400" dirty="0">
                <a:latin typeface="Calibri" panose="020F0502020204030204" pitchFamily="34" charset="0"/>
                <a:cs typeface="Calibri" panose="020F0502020204030204" pitchFamily="34" charset="0"/>
              </a:rPr>
              <a:t>This research proposes a method based on deep learning with the CNN algorithm and Local   	Binary Pattern. Both techniques were used in conjunction with a Support Vector Machine 	(SVM) classifier. Dataset Augmentation was used to increase classifier’s performance and 	a variety of preprocessing operations were tested for the implementation of the 	authenticity of fingerprint detection</a:t>
            </a:r>
            <a:endParaRPr kumimoji="0" lang="en-US" sz="4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a:endParaRPr>
          </a:p>
        </p:txBody>
      </p:sp>
    </p:spTree>
    <p:extLst>
      <p:ext uri="{BB962C8B-B14F-4D97-AF65-F5344CB8AC3E}">
        <p14:creationId xmlns:p14="http://schemas.microsoft.com/office/powerpoint/2010/main" val="385839689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alphaModFix amt="4990"/>
          </a:blip>
          <a:srcRect t="23495" b="34358"/>
          <a:stretch>
            <a:fillRect/>
          </a:stretch>
        </p:blipFill>
        <p:spPr>
          <a:xfrm>
            <a:off x="-65664" y="-84402"/>
            <a:ext cx="24515329" cy="13884804"/>
          </a:xfrm>
          <a:prstGeom prst="rect">
            <a:avLst/>
          </a:prstGeom>
          <a:ln w="12700">
            <a:miter lim="400000"/>
          </a:ln>
        </p:spPr>
      </p:pic>
      <p:sp>
        <p:nvSpPr>
          <p:cNvPr id="240" name="Triangle"/>
          <p:cNvSpPr/>
          <p:nvPr/>
        </p:nvSpPr>
        <p:spPr>
          <a:xfrm rot="5400000">
            <a:off x="1103533" y="902623"/>
            <a:ext cx="1714944" cy="14836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41" name="Triangle"/>
          <p:cNvSpPr/>
          <p:nvPr/>
        </p:nvSpPr>
        <p:spPr>
          <a:xfrm rot="16200000">
            <a:off x="21565522" y="890366"/>
            <a:ext cx="1714944" cy="14836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grpSp>
        <p:nvGrpSpPr>
          <p:cNvPr id="244" name="Problem Statement"/>
          <p:cNvGrpSpPr/>
          <p:nvPr/>
        </p:nvGrpSpPr>
        <p:grpSpPr>
          <a:xfrm>
            <a:off x="1197382" y="774698"/>
            <a:ext cx="21945600" cy="2022837"/>
            <a:chOff x="0" y="0"/>
            <a:chExt cx="21945600" cy="2022835"/>
          </a:xfrm>
        </p:grpSpPr>
        <p:sp>
          <p:nvSpPr>
            <p:cNvPr id="242" name="Rectangle"/>
            <p:cNvSpPr/>
            <p:nvPr/>
          </p:nvSpPr>
          <p:spPr>
            <a:xfrm>
              <a:off x="0" y="0"/>
              <a:ext cx="21945600" cy="1727201"/>
            </a:xfrm>
            <a:prstGeom prst="rect">
              <a:avLst/>
            </a:prstGeom>
            <a:gradFill flip="none" rotWithShape="1">
              <a:gsLst>
                <a:gs pos="0">
                  <a:srgbClr val="131313"/>
                </a:gs>
                <a:gs pos="100000">
                  <a:srgbClr val="378CAF"/>
                </a:gs>
              </a:gsLst>
              <a:lin ang="7869442" scaled="0"/>
            </a:gradFill>
            <a:ln w="12700" cap="flat">
              <a:noFill/>
              <a:miter lim="400000"/>
            </a:ln>
            <a:effectLst>
              <a:outerShdw blurRad="254000" dist="127000" dir="5400000" rotWithShape="0">
                <a:srgbClr val="000000">
                  <a:alpha val="70000"/>
                </a:srgbClr>
              </a:outerShdw>
            </a:effectLst>
          </p:spPr>
          <p:txBody>
            <a:bodyPr wrap="square" lIns="50800" tIns="50800" rIns="50800" bIns="50800" numCol="1" anchor="t">
              <a:noAutofit/>
            </a:bodyPr>
            <a:lstStyle/>
            <a:p>
              <a:pPr>
                <a:lnSpc>
                  <a:spcPct val="80000"/>
                </a:lnSpc>
                <a:defRPr sz="8400" spc="419">
                  <a:solidFill>
                    <a:srgbClr val="FFFFFF"/>
                  </a:solidFill>
                  <a:latin typeface="Canela Bold"/>
                  <a:ea typeface="Canela Bold"/>
                  <a:cs typeface="Canela Bold"/>
                  <a:sym typeface="Canela Bold"/>
                </a:defRPr>
              </a:pPr>
              <a:endParaRPr/>
            </a:p>
          </p:txBody>
        </p:sp>
        <p:sp>
          <p:nvSpPr>
            <p:cNvPr id="243" name="LITERATURE SURVEY"/>
            <p:cNvSpPr txBox="1"/>
            <p:nvPr/>
          </p:nvSpPr>
          <p:spPr>
            <a:xfrm>
              <a:off x="0" y="295634"/>
              <a:ext cx="21945600" cy="1727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lvl1pPr>
                <a:lnSpc>
                  <a:spcPct val="80000"/>
                </a:lnSpc>
                <a:defRPr sz="8400" spc="400">
                  <a:solidFill>
                    <a:srgbClr val="FFFFFF"/>
                  </a:solidFill>
                  <a:latin typeface="Canela Bold"/>
                  <a:ea typeface="Canela Bold"/>
                  <a:cs typeface="Canela Bold"/>
                  <a:sym typeface="Canela Bold"/>
                </a:defRPr>
              </a:lvl1pPr>
            </a:lstStyle>
            <a:p>
              <a:r>
                <a:rPr dirty="0"/>
                <a:t>LITERATURE SURVEY</a:t>
              </a:r>
            </a:p>
          </p:txBody>
        </p:sp>
      </p:grpSp>
      <p:sp>
        <p:nvSpPr>
          <p:cNvPr id="245" name="Triangle"/>
          <p:cNvSpPr/>
          <p:nvPr/>
        </p:nvSpPr>
        <p:spPr>
          <a:xfrm rot="5400000">
            <a:off x="1103533" y="896493"/>
            <a:ext cx="1714944" cy="14836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 name="TextBox 1">
            <a:extLst>
              <a:ext uri="{FF2B5EF4-FFF2-40B4-BE49-F238E27FC236}">
                <a16:creationId xmlns:a16="http://schemas.microsoft.com/office/drawing/2014/main" id="{280ADD34-0AD3-40FD-9D9A-900FC170C118}"/>
              </a:ext>
            </a:extLst>
          </p:cNvPr>
          <p:cNvSpPr txBox="1"/>
          <p:nvPr/>
        </p:nvSpPr>
        <p:spPr>
          <a:xfrm>
            <a:off x="861480" y="3080911"/>
            <a:ext cx="23186618" cy="74153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en-US" sz="4400" dirty="0">
                <a:latin typeface="Calibri" panose="020F0502020204030204" pitchFamily="34" charset="0"/>
                <a:cs typeface="Calibri" panose="020F0502020204030204" pitchFamily="34" charset="0"/>
              </a:rPr>
              <a:t>6. </a:t>
            </a:r>
            <a:r>
              <a:rPr lang="en-US" sz="4400" b="1" dirty="0">
                <a:latin typeface="Calibri" panose="020F0502020204030204" pitchFamily="34" charset="0"/>
                <a:cs typeface="Calibri" panose="020F0502020204030204" pitchFamily="34" charset="0"/>
              </a:rPr>
              <a:t>Paper Title: </a:t>
            </a:r>
            <a:r>
              <a:rPr lang="en-US" sz="4400" dirty="0">
                <a:latin typeface="Calibri" panose="020F0502020204030204" pitchFamily="34" charset="0"/>
                <a:cs typeface="Calibri" panose="020F0502020204030204" pitchFamily="34" charset="0"/>
              </a:rPr>
              <a:t>Transformers and Generative Adversarial Networks for Liveness Detection in 	   	       Multitarget Fingerprint Sensors</a:t>
            </a:r>
          </a:p>
          <a:p>
            <a:pPr marL="0" marR="0" indent="0" algn="l" defTabSz="2438400" rtl="0" fontAlgn="auto" latinLnBrk="0" hangingPunct="0">
              <a:lnSpc>
                <a:spcPct val="90000"/>
              </a:lnSpc>
              <a:spcBef>
                <a:spcPts val="0"/>
              </a:spcBef>
              <a:spcAft>
                <a:spcPts val="0"/>
              </a:spcAft>
              <a:buClrTx/>
              <a:buSzTx/>
              <a:buFontTx/>
              <a:buNone/>
              <a:tabLst/>
            </a:pPr>
            <a:r>
              <a:rPr lang="en-US" sz="4400" dirty="0">
                <a:latin typeface="Calibri" panose="020F0502020204030204" pitchFamily="34" charset="0"/>
                <a:cs typeface="Calibri" panose="020F0502020204030204" pitchFamily="34" charset="0"/>
              </a:rPr>
              <a:t> </a:t>
            </a:r>
          </a:p>
          <a:p>
            <a:pPr marL="0" marR="0" indent="0" algn="l" defTabSz="2438400" rtl="0" fontAlgn="auto" latinLnBrk="0" hangingPunct="0">
              <a:lnSpc>
                <a:spcPct val="90000"/>
              </a:lnSpc>
              <a:spcBef>
                <a:spcPts val="0"/>
              </a:spcBef>
              <a:spcAft>
                <a:spcPts val="0"/>
              </a:spcAft>
              <a:buClrTx/>
              <a:buSzTx/>
              <a:buFontTx/>
              <a:buNone/>
              <a:tabLst/>
            </a:pPr>
            <a:r>
              <a:rPr lang="en-US" sz="4400" b="1" dirty="0">
                <a:latin typeface="Calibri" panose="020F0502020204030204" pitchFamily="34" charset="0"/>
                <a:cs typeface="Calibri" panose="020F0502020204030204" pitchFamily="34" charset="0"/>
              </a:rPr>
              <a:t>Authors: </a:t>
            </a:r>
            <a:r>
              <a:rPr lang="en-US" sz="4400" dirty="0" err="1">
                <a:latin typeface="Calibri" panose="020F0502020204030204" pitchFamily="34" charset="0"/>
                <a:cs typeface="Calibri" panose="020F0502020204030204" pitchFamily="34" charset="0"/>
              </a:rPr>
              <a:t>Soha</a:t>
            </a:r>
            <a:r>
              <a:rPr lang="en-US" sz="4400" dirty="0">
                <a:latin typeface="Calibri" panose="020F0502020204030204" pitchFamily="34" charset="0"/>
                <a:cs typeface="Calibri" panose="020F0502020204030204" pitchFamily="34" charset="0"/>
              </a:rPr>
              <a:t> B. </a:t>
            </a:r>
            <a:r>
              <a:rPr lang="en-US" sz="4400" dirty="0" err="1">
                <a:latin typeface="Calibri" panose="020F0502020204030204" pitchFamily="34" charset="0"/>
                <a:cs typeface="Calibri" panose="020F0502020204030204" pitchFamily="34" charset="0"/>
              </a:rPr>
              <a:t>Sandouka</a:t>
            </a:r>
            <a:r>
              <a:rPr lang="en-US" sz="4400" dirty="0">
                <a:latin typeface="Calibri" panose="020F0502020204030204" pitchFamily="34" charset="0"/>
                <a:cs typeface="Calibri" panose="020F0502020204030204" pitchFamily="34" charset="0"/>
              </a:rPr>
              <a:t>, </a:t>
            </a:r>
            <a:r>
              <a:rPr lang="en-US" sz="4400" dirty="0" err="1">
                <a:latin typeface="Calibri" panose="020F0502020204030204" pitchFamily="34" charset="0"/>
                <a:cs typeface="Calibri" panose="020F0502020204030204" pitchFamily="34" charset="0"/>
              </a:rPr>
              <a:t>Yakoub</a:t>
            </a:r>
            <a:r>
              <a:rPr lang="en-US" sz="4400" dirty="0">
                <a:latin typeface="Calibri" panose="020F0502020204030204" pitchFamily="34" charset="0"/>
                <a:cs typeface="Calibri" panose="020F0502020204030204" pitchFamily="34" charset="0"/>
              </a:rPr>
              <a:t> </a:t>
            </a:r>
            <a:r>
              <a:rPr lang="en-US" sz="4400" dirty="0" err="1">
                <a:latin typeface="Calibri" panose="020F0502020204030204" pitchFamily="34" charset="0"/>
                <a:cs typeface="Calibri" panose="020F0502020204030204" pitchFamily="34" charset="0"/>
              </a:rPr>
              <a:t>Bazi</a:t>
            </a:r>
            <a:r>
              <a:rPr lang="en-US" sz="4400" dirty="0">
                <a:latin typeface="Calibri" panose="020F0502020204030204" pitchFamily="34" charset="0"/>
                <a:cs typeface="Calibri" panose="020F0502020204030204" pitchFamily="34" charset="0"/>
              </a:rPr>
              <a:t> and Naif </a:t>
            </a:r>
            <a:r>
              <a:rPr lang="en-US" sz="4400" dirty="0" err="1">
                <a:latin typeface="Calibri" panose="020F0502020204030204" pitchFamily="34" charset="0"/>
                <a:cs typeface="Calibri" panose="020F0502020204030204" pitchFamily="34" charset="0"/>
              </a:rPr>
              <a:t>Alajlan</a:t>
            </a:r>
            <a:r>
              <a:rPr lang="en-US" sz="4400" dirty="0">
                <a:latin typeface="Calibri" panose="020F0502020204030204" pitchFamily="34" charset="0"/>
                <a:cs typeface="Calibri" panose="020F0502020204030204" pitchFamily="34" charset="0"/>
              </a:rPr>
              <a:t> </a:t>
            </a:r>
          </a:p>
          <a:p>
            <a:pPr marL="0" marR="0" indent="0" algn="l" defTabSz="2438400" rtl="0" fontAlgn="auto" latinLnBrk="0" hangingPunct="0">
              <a:lnSpc>
                <a:spcPct val="90000"/>
              </a:lnSpc>
              <a:spcBef>
                <a:spcPts val="0"/>
              </a:spcBef>
              <a:spcAft>
                <a:spcPts val="0"/>
              </a:spcAft>
              <a:buClrTx/>
              <a:buSzTx/>
              <a:buFontTx/>
              <a:buNone/>
              <a:tabLst/>
            </a:pPr>
            <a:endParaRPr lang="en-US" sz="4400" dirty="0">
              <a:latin typeface="Calibri" panose="020F0502020204030204" pitchFamily="34" charset="0"/>
              <a:cs typeface="Calibri" panose="020F0502020204030204" pitchFamily="34" charset="0"/>
            </a:endParaRPr>
          </a:p>
          <a:p>
            <a:pPr marL="0" marR="0" indent="0" algn="l" defTabSz="2438400" rtl="0" fontAlgn="auto" latinLnBrk="0" hangingPunct="0">
              <a:lnSpc>
                <a:spcPct val="90000"/>
              </a:lnSpc>
              <a:spcBef>
                <a:spcPts val="0"/>
              </a:spcBef>
              <a:spcAft>
                <a:spcPts val="0"/>
              </a:spcAft>
              <a:buClrTx/>
              <a:buSzTx/>
              <a:buFontTx/>
              <a:buNone/>
              <a:tabLst/>
            </a:pPr>
            <a:r>
              <a:rPr lang="en-US" sz="4400" b="1" dirty="0">
                <a:latin typeface="Calibri" panose="020F0502020204030204" pitchFamily="34" charset="0"/>
                <a:cs typeface="Calibri" panose="020F0502020204030204" pitchFamily="34" charset="0"/>
              </a:rPr>
              <a:t>Date Published: </a:t>
            </a:r>
            <a:r>
              <a:rPr lang="en-US" sz="4400" dirty="0">
                <a:latin typeface="Calibri" panose="020F0502020204030204" pitchFamily="34" charset="0"/>
                <a:cs typeface="Calibri" panose="020F0502020204030204" pitchFamily="34" charset="0"/>
              </a:rPr>
              <a:t>20 January 2021 </a:t>
            </a:r>
          </a:p>
          <a:p>
            <a:pPr marL="0" marR="0" indent="0" algn="l" defTabSz="2438400" rtl="0" fontAlgn="auto" latinLnBrk="0" hangingPunct="0">
              <a:lnSpc>
                <a:spcPct val="90000"/>
              </a:lnSpc>
              <a:spcBef>
                <a:spcPts val="0"/>
              </a:spcBef>
              <a:spcAft>
                <a:spcPts val="0"/>
              </a:spcAft>
              <a:buClrTx/>
              <a:buSzTx/>
              <a:buFontTx/>
              <a:buNone/>
              <a:tabLst/>
            </a:pPr>
            <a:endParaRPr lang="en-US" sz="4400" dirty="0">
              <a:latin typeface="Calibri" panose="020F0502020204030204" pitchFamily="34" charset="0"/>
              <a:cs typeface="Calibri" panose="020F0502020204030204" pitchFamily="34" charset="0"/>
            </a:endParaRPr>
          </a:p>
          <a:p>
            <a:pPr marL="0" marR="0" indent="0" algn="l" defTabSz="2438400" rtl="0" fontAlgn="auto" latinLnBrk="0" hangingPunct="0">
              <a:lnSpc>
                <a:spcPct val="90000"/>
              </a:lnSpc>
              <a:spcBef>
                <a:spcPts val="0"/>
              </a:spcBef>
              <a:spcAft>
                <a:spcPts val="0"/>
              </a:spcAft>
              <a:buClrTx/>
              <a:buSzTx/>
              <a:buFontTx/>
              <a:buNone/>
              <a:tabLst/>
            </a:pPr>
            <a:r>
              <a:rPr lang="en-US" sz="4400" b="1" dirty="0">
                <a:latin typeface="Calibri" panose="020F0502020204030204" pitchFamily="34" charset="0"/>
                <a:cs typeface="Calibri" panose="020F0502020204030204" pitchFamily="34" charset="0"/>
              </a:rPr>
              <a:t>Learning: </a:t>
            </a:r>
            <a:r>
              <a:rPr lang="en-US" sz="4400" dirty="0">
                <a:latin typeface="Calibri" panose="020F0502020204030204" pitchFamily="34" charset="0"/>
                <a:cs typeface="Calibri" panose="020F0502020204030204" pitchFamily="34" charset="0"/>
              </a:rPr>
              <a:t>The aim of this paper is to increase the accuracy for cross sensor and cross materials. 	</a:t>
            </a:r>
            <a:r>
              <a:rPr lang="en-US" sz="4400" dirty="0" err="1">
                <a:latin typeface="Calibri" panose="020F0502020204030204" pitchFamily="34" charset="0"/>
                <a:cs typeface="Calibri" panose="020F0502020204030204" pitchFamily="34" charset="0"/>
              </a:rPr>
              <a:t>CycleGAN</a:t>
            </a:r>
            <a:r>
              <a:rPr lang="en-US" sz="4400" dirty="0">
                <a:latin typeface="Calibri" panose="020F0502020204030204" pitchFamily="34" charset="0"/>
                <a:cs typeface="Calibri" panose="020F0502020204030204" pitchFamily="34" charset="0"/>
              </a:rPr>
              <a:t> is used to generate augmented versions of </a:t>
            </a:r>
            <a:r>
              <a:rPr lang="en-US" sz="4400" dirty="0" err="1">
                <a:latin typeface="Calibri" panose="020F0502020204030204" pitchFamily="34" charset="0"/>
                <a:cs typeface="Calibri" panose="020F0502020204030204" pitchFamily="34" charset="0"/>
              </a:rPr>
              <a:t>fingerprint.Then</a:t>
            </a:r>
            <a:r>
              <a:rPr lang="en-US" sz="4400" dirty="0">
                <a:latin typeface="Calibri" panose="020F0502020204030204" pitchFamily="34" charset="0"/>
                <a:cs typeface="Calibri" panose="020F0502020204030204" pitchFamily="34" charset="0"/>
              </a:rPr>
              <a:t> a pre trained CNN is 	used together with a transformer to form a hybrid network. It contains three main 	components, which are: a CNN backbone to extract a compact feature representation of a 	fingerprint, a transformer, and </a:t>
            </a:r>
            <a:r>
              <a:rPr lang="en-US" sz="4400" dirty="0" err="1">
                <a:latin typeface="Calibri" panose="020F0502020204030204" pitchFamily="34" charset="0"/>
                <a:cs typeface="Calibri" panose="020F0502020204030204" pitchFamily="34" charset="0"/>
              </a:rPr>
              <a:t>cycleGAN</a:t>
            </a:r>
            <a:r>
              <a:rPr lang="en-US" sz="4400" dirty="0">
                <a:latin typeface="Calibri" panose="020F0502020204030204" pitchFamily="34" charset="0"/>
                <a:cs typeface="Calibri" panose="020F0502020204030204" pitchFamily="34" charset="0"/>
              </a:rPr>
              <a:t>. </a:t>
            </a:r>
            <a:endParaRPr kumimoji="0" lang="en-IN" sz="4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a:endParaRPr>
          </a:p>
        </p:txBody>
      </p:sp>
    </p:spTree>
    <p:extLst>
      <p:ext uri="{BB962C8B-B14F-4D97-AF65-F5344CB8AC3E}">
        <p14:creationId xmlns:p14="http://schemas.microsoft.com/office/powerpoint/2010/main" val="140271193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alphaModFix amt="4990"/>
          </a:blip>
          <a:srcRect t="23495" b="34358"/>
          <a:stretch>
            <a:fillRect/>
          </a:stretch>
        </p:blipFill>
        <p:spPr>
          <a:xfrm>
            <a:off x="-131329" y="-168804"/>
            <a:ext cx="24515329" cy="13884804"/>
          </a:xfrm>
          <a:prstGeom prst="rect">
            <a:avLst/>
          </a:prstGeom>
          <a:ln w="12700">
            <a:miter lim="400000"/>
          </a:ln>
        </p:spPr>
      </p:pic>
      <p:sp>
        <p:nvSpPr>
          <p:cNvPr id="239" name="Problem Statement"/>
          <p:cNvSpPr txBox="1">
            <a:spLocks noGrp="1"/>
          </p:cNvSpPr>
          <p:nvPr>
            <p:ph type="title"/>
          </p:nvPr>
        </p:nvSpPr>
        <p:spPr>
          <a:prstGeom prst="rect">
            <a:avLst/>
          </a:prstGeom>
          <a:gradFill>
            <a:gsLst>
              <a:gs pos="0">
                <a:srgbClr val="EDC600"/>
              </a:gs>
              <a:gs pos="100000">
                <a:srgbClr val="78AF82"/>
              </a:gs>
            </a:gsLst>
            <a:lin ang="15607646"/>
          </a:gradFill>
          <a:effectLst>
            <a:outerShdw blurRad="254000" dist="127000" dir="5400000" rotWithShape="0">
              <a:srgbClr val="000000">
                <a:alpha val="70000"/>
              </a:srgbClr>
            </a:outerShdw>
          </a:effectLst>
        </p:spPr>
        <p:txBody>
          <a:bodyPr/>
          <a:lstStyle>
            <a:lvl1pPr>
              <a:defRPr spc="0"/>
            </a:lvl1pPr>
          </a:lstStyle>
          <a:p>
            <a:r>
              <a:t>Literature Survey</a:t>
            </a:r>
          </a:p>
        </p:txBody>
      </p:sp>
      <p:sp>
        <p:nvSpPr>
          <p:cNvPr id="240" name="Triangle"/>
          <p:cNvSpPr/>
          <p:nvPr/>
        </p:nvSpPr>
        <p:spPr>
          <a:xfrm rot="5400000">
            <a:off x="1103533" y="902623"/>
            <a:ext cx="1714944" cy="14836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41" name="Triangle"/>
          <p:cNvSpPr/>
          <p:nvPr/>
        </p:nvSpPr>
        <p:spPr>
          <a:xfrm rot="16200000">
            <a:off x="21565522" y="890366"/>
            <a:ext cx="1714944" cy="14836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grpSp>
        <p:nvGrpSpPr>
          <p:cNvPr id="244" name="Problem Statement"/>
          <p:cNvGrpSpPr/>
          <p:nvPr/>
        </p:nvGrpSpPr>
        <p:grpSpPr>
          <a:xfrm>
            <a:off x="1219200" y="774698"/>
            <a:ext cx="21945600" cy="1727202"/>
            <a:chOff x="0" y="0"/>
            <a:chExt cx="21945600" cy="1727200"/>
          </a:xfrm>
        </p:grpSpPr>
        <p:sp>
          <p:nvSpPr>
            <p:cNvPr id="242" name="Rectangle"/>
            <p:cNvSpPr/>
            <p:nvPr/>
          </p:nvSpPr>
          <p:spPr>
            <a:xfrm>
              <a:off x="0" y="0"/>
              <a:ext cx="21945600" cy="1727201"/>
            </a:xfrm>
            <a:prstGeom prst="rect">
              <a:avLst/>
            </a:prstGeom>
            <a:gradFill flip="none" rotWithShape="1">
              <a:gsLst>
                <a:gs pos="0">
                  <a:srgbClr val="131313"/>
                </a:gs>
                <a:gs pos="100000">
                  <a:srgbClr val="378CAF"/>
                </a:gs>
              </a:gsLst>
              <a:lin ang="7869442" scaled="0"/>
            </a:gradFill>
            <a:ln w="12700" cap="flat">
              <a:noFill/>
              <a:miter lim="400000"/>
            </a:ln>
            <a:effectLst>
              <a:outerShdw blurRad="254000" dist="127000" dir="5400000" rotWithShape="0">
                <a:srgbClr val="000000">
                  <a:alpha val="70000"/>
                </a:srgbClr>
              </a:outerShdw>
            </a:effectLst>
          </p:spPr>
          <p:txBody>
            <a:bodyPr wrap="square" lIns="50800" tIns="50800" rIns="50800" bIns="50800" numCol="1" anchor="t">
              <a:noAutofit/>
            </a:bodyPr>
            <a:lstStyle/>
            <a:p>
              <a:pPr>
                <a:lnSpc>
                  <a:spcPct val="80000"/>
                </a:lnSpc>
                <a:defRPr sz="8400" spc="419">
                  <a:solidFill>
                    <a:srgbClr val="FFFFFF"/>
                  </a:solidFill>
                  <a:latin typeface="Canela Bold"/>
                  <a:ea typeface="Canela Bold"/>
                  <a:cs typeface="Canela Bold"/>
                  <a:sym typeface="Canela Bold"/>
                </a:defRPr>
              </a:pPr>
              <a:endParaRPr/>
            </a:p>
          </p:txBody>
        </p:sp>
        <p:sp>
          <p:nvSpPr>
            <p:cNvPr id="243" name="LITERATURE SURVEY"/>
            <p:cNvSpPr txBox="1"/>
            <p:nvPr/>
          </p:nvSpPr>
          <p:spPr>
            <a:xfrm>
              <a:off x="0" y="0"/>
              <a:ext cx="21945600" cy="1727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a:bodyPr>
            <a:lstStyle>
              <a:lvl1pPr>
                <a:lnSpc>
                  <a:spcPct val="80000"/>
                </a:lnSpc>
                <a:defRPr sz="8400" spc="400">
                  <a:solidFill>
                    <a:srgbClr val="FFFFFF"/>
                  </a:solidFill>
                  <a:latin typeface="Canela Bold"/>
                  <a:ea typeface="Canela Bold"/>
                  <a:cs typeface="Canela Bold"/>
                  <a:sym typeface="Canela Bold"/>
                </a:defRPr>
              </a:lvl1pPr>
            </a:lstStyle>
            <a:p>
              <a:r>
                <a:t>LITERATURE SURVEY</a:t>
              </a:r>
            </a:p>
          </p:txBody>
        </p:sp>
      </p:grpSp>
      <p:sp>
        <p:nvSpPr>
          <p:cNvPr id="245" name="Triangle"/>
          <p:cNvSpPr/>
          <p:nvPr/>
        </p:nvSpPr>
        <p:spPr>
          <a:xfrm rot="5400000">
            <a:off x="1103533" y="896493"/>
            <a:ext cx="1714944" cy="14836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 name="TextBox 1">
            <a:extLst>
              <a:ext uri="{FF2B5EF4-FFF2-40B4-BE49-F238E27FC236}">
                <a16:creationId xmlns:a16="http://schemas.microsoft.com/office/drawing/2014/main" id="{280ADD34-0AD3-40FD-9D9A-900FC170C118}"/>
              </a:ext>
            </a:extLst>
          </p:cNvPr>
          <p:cNvSpPr txBox="1"/>
          <p:nvPr/>
        </p:nvSpPr>
        <p:spPr>
          <a:xfrm>
            <a:off x="768173" y="2972915"/>
            <a:ext cx="23186618" cy="9243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lang="en-US" sz="4400" dirty="0">
                <a:latin typeface="Calibri" panose="020F0502020204030204" pitchFamily="34" charset="0"/>
                <a:cs typeface="Calibri" panose="020F0502020204030204" pitchFamily="34" charset="0"/>
              </a:rPr>
              <a:t>7. </a:t>
            </a:r>
            <a:r>
              <a:rPr lang="en-US" sz="4400" b="1" dirty="0">
                <a:latin typeface="Calibri" panose="020F0502020204030204" pitchFamily="34" charset="0"/>
                <a:cs typeface="Calibri" panose="020F0502020204030204" pitchFamily="34" charset="0"/>
              </a:rPr>
              <a:t>Paper Title: </a:t>
            </a:r>
            <a:r>
              <a:rPr lang="en-US" sz="4400" dirty="0" err="1">
                <a:latin typeface="Calibri" panose="020F0502020204030204" pitchFamily="34" charset="0"/>
                <a:cs typeface="Calibri" panose="020F0502020204030204" pitchFamily="34" charset="0"/>
              </a:rPr>
              <a:t>FDeblur</a:t>
            </a:r>
            <a:r>
              <a:rPr lang="en-US" sz="4400" dirty="0">
                <a:latin typeface="Calibri" panose="020F0502020204030204" pitchFamily="34" charset="0"/>
                <a:cs typeface="Calibri" panose="020F0502020204030204" pitchFamily="34" charset="0"/>
              </a:rPr>
              <a:t>-GAN: Fingerprint Deblurring using Generative Adversarial Network.</a:t>
            </a:r>
          </a:p>
          <a:p>
            <a:pPr marL="0" marR="0" indent="0" algn="l" defTabSz="2438400" rtl="0" fontAlgn="auto" latinLnBrk="0" hangingPunct="0">
              <a:lnSpc>
                <a:spcPct val="90000"/>
              </a:lnSpc>
              <a:spcBef>
                <a:spcPts val="0"/>
              </a:spcBef>
              <a:spcAft>
                <a:spcPts val="0"/>
              </a:spcAft>
              <a:buClrTx/>
              <a:buSzTx/>
              <a:buFontTx/>
              <a:buNone/>
              <a:tabLst/>
            </a:pPr>
            <a:endParaRPr lang="en-US" sz="4400" dirty="0">
              <a:latin typeface="Calibri" panose="020F0502020204030204" pitchFamily="34" charset="0"/>
              <a:cs typeface="Calibri" panose="020F0502020204030204" pitchFamily="34" charset="0"/>
            </a:endParaRPr>
          </a:p>
          <a:p>
            <a:pPr marL="0" marR="0" indent="0" algn="l" defTabSz="2438400" rtl="0" fontAlgn="auto" latinLnBrk="0" hangingPunct="0">
              <a:lnSpc>
                <a:spcPct val="90000"/>
              </a:lnSpc>
              <a:spcBef>
                <a:spcPts val="0"/>
              </a:spcBef>
              <a:spcAft>
                <a:spcPts val="0"/>
              </a:spcAft>
              <a:buClrTx/>
              <a:buSzTx/>
              <a:buFontTx/>
              <a:buNone/>
              <a:tabLst/>
            </a:pPr>
            <a:r>
              <a:rPr lang="en-US" sz="4400" dirty="0">
                <a:latin typeface="Calibri" panose="020F0502020204030204" pitchFamily="34" charset="0"/>
                <a:cs typeface="Calibri" panose="020F0502020204030204" pitchFamily="34" charset="0"/>
              </a:rPr>
              <a:t> </a:t>
            </a:r>
            <a:r>
              <a:rPr lang="en-US" sz="4400" b="1" dirty="0">
                <a:latin typeface="Calibri" panose="020F0502020204030204" pitchFamily="34" charset="0"/>
                <a:cs typeface="Calibri" panose="020F0502020204030204" pitchFamily="34" charset="0"/>
              </a:rPr>
              <a:t>Authors: </a:t>
            </a:r>
            <a:r>
              <a:rPr lang="en-US" sz="4400" dirty="0">
                <a:latin typeface="Calibri" panose="020F0502020204030204" pitchFamily="34" charset="0"/>
                <a:cs typeface="Calibri" panose="020F0502020204030204" pitchFamily="34" charset="0"/>
              </a:rPr>
              <a:t>Amol S. </a:t>
            </a:r>
            <a:r>
              <a:rPr lang="en-US" sz="4400" dirty="0" err="1">
                <a:latin typeface="Calibri" panose="020F0502020204030204" pitchFamily="34" charset="0"/>
                <a:cs typeface="Calibri" panose="020F0502020204030204" pitchFamily="34" charset="0"/>
              </a:rPr>
              <a:t>Joshi,Ali</a:t>
            </a:r>
            <a:r>
              <a:rPr lang="en-US" sz="4400" dirty="0">
                <a:latin typeface="Calibri" panose="020F0502020204030204" pitchFamily="34" charset="0"/>
                <a:cs typeface="Calibri" panose="020F0502020204030204" pitchFamily="34" charset="0"/>
              </a:rPr>
              <a:t> </a:t>
            </a:r>
            <a:r>
              <a:rPr lang="en-US" sz="4400" dirty="0" err="1">
                <a:latin typeface="Calibri" panose="020F0502020204030204" pitchFamily="34" charset="0"/>
                <a:cs typeface="Calibri" panose="020F0502020204030204" pitchFamily="34" charset="0"/>
              </a:rPr>
              <a:t>Dabouei,Jeremy</a:t>
            </a:r>
            <a:r>
              <a:rPr lang="en-US" sz="4400" dirty="0">
                <a:latin typeface="Calibri" panose="020F0502020204030204" pitchFamily="34" charset="0"/>
                <a:cs typeface="Calibri" panose="020F0502020204030204" pitchFamily="34" charset="0"/>
              </a:rPr>
              <a:t> </a:t>
            </a:r>
            <a:r>
              <a:rPr lang="en-US" sz="4400" dirty="0" err="1">
                <a:latin typeface="Calibri" panose="020F0502020204030204" pitchFamily="34" charset="0"/>
                <a:cs typeface="Calibri" panose="020F0502020204030204" pitchFamily="34" charset="0"/>
              </a:rPr>
              <a:t>Dawso</a:t>
            </a:r>
            <a:r>
              <a:rPr lang="en-US" sz="4400" dirty="0">
                <a:latin typeface="Calibri" panose="020F0502020204030204" pitchFamily="34" charset="0"/>
                <a:cs typeface="Calibri" panose="020F0502020204030204" pitchFamily="34" charset="0"/>
              </a:rPr>
              <a:t>, Nasser M. </a:t>
            </a:r>
            <a:r>
              <a:rPr lang="en-US" sz="4400" dirty="0" err="1">
                <a:latin typeface="Calibri" panose="020F0502020204030204" pitchFamily="34" charset="0"/>
                <a:cs typeface="Calibri" panose="020F0502020204030204" pitchFamily="34" charset="0"/>
              </a:rPr>
              <a:t>Nasrabadi</a:t>
            </a:r>
            <a:r>
              <a:rPr lang="en-US" sz="4400" dirty="0">
                <a:latin typeface="Calibri" panose="020F0502020204030204" pitchFamily="34" charset="0"/>
                <a:cs typeface="Calibri" panose="020F0502020204030204" pitchFamily="34" charset="0"/>
              </a:rPr>
              <a:t> </a:t>
            </a:r>
          </a:p>
          <a:p>
            <a:pPr marL="0" marR="0" indent="0" algn="l" defTabSz="2438400" rtl="0" fontAlgn="auto" latinLnBrk="0" hangingPunct="0">
              <a:lnSpc>
                <a:spcPct val="90000"/>
              </a:lnSpc>
              <a:spcBef>
                <a:spcPts val="0"/>
              </a:spcBef>
              <a:spcAft>
                <a:spcPts val="0"/>
              </a:spcAft>
              <a:buClrTx/>
              <a:buSzTx/>
              <a:buFontTx/>
              <a:buNone/>
              <a:tabLst/>
            </a:pPr>
            <a:endParaRPr lang="en-US" sz="4400" dirty="0">
              <a:latin typeface="Calibri" panose="020F0502020204030204" pitchFamily="34" charset="0"/>
              <a:cs typeface="Calibri" panose="020F0502020204030204" pitchFamily="34" charset="0"/>
            </a:endParaRPr>
          </a:p>
          <a:p>
            <a:pPr marL="0" marR="0" indent="0" algn="l" defTabSz="2438400" rtl="0" fontAlgn="auto" latinLnBrk="0" hangingPunct="0">
              <a:lnSpc>
                <a:spcPct val="90000"/>
              </a:lnSpc>
              <a:spcBef>
                <a:spcPts val="0"/>
              </a:spcBef>
              <a:spcAft>
                <a:spcPts val="0"/>
              </a:spcAft>
              <a:buClrTx/>
              <a:buSzTx/>
              <a:buFontTx/>
              <a:buNone/>
              <a:tabLst/>
            </a:pPr>
            <a:r>
              <a:rPr lang="en-US" sz="4400" b="1" dirty="0">
                <a:latin typeface="Calibri" panose="020F0502020204030204" pitchFamily="34" charset="0"/>
                <a:cs typeface="Calibri" panose="020F0502020204030204" pitchFamily="34" charset="0"/>
              </a:rPr>
              <a:t>Date Published:</a:t>
            </a:r>
            <a:r>
              <a:rPr lang="en-US" sz="4400" dirty="0">
                <a:latin typeface="Calibri" panose="020F0502020204030204" pitchFamily="34" charset="0"/>
                <a:cs typeface="Calibri" panose="020F0502020204030204" pitchFamily="34" charset="0"/>
              </a:rPr>
              <a:t> 21 JUNE 2021 </a:t>
            </a:r>
          </a:p>
          <a:p>
            <a:pPr marL="0" marR="0" indent="0" algn="l" defTabSz="2438400" rtl="0" fontAlgn="auto" latinLnBrk="0" hangingPunct="0">
              <a:lnSpc>
                <a:spcPct val="90000"/>
              </a:lnSpc>
              <a:spcBef>
                <a:spcPts val="0"/>
              </a:spcBef>
              <a:spcAft>
                <a:spcPts val="0"/>
              </a:spcAft>
              <a:buClrTx/>
              <a:buSzTx/>
              <a:buFontTx/>
              <a:buNone/>
              <a:tabLst/>
            </a:pPr>
            <a:endParaRPr lang="en-US" sz="4400" dirty="0">
              <a:latin typeface="Calibri" panose="020F0502020204030204" pitchFamily="34" charset="0"/>
              <a:cs typeface="Calibri" panose="020F0502020204030204" pitchFamily="34" charset="0"/>
            </a:endParaRPr>
          </a:p>
          <a:p>
            <a:pPr marL="0" marR="0" indent="0" algn="l" defTabSz="2438400" rtl="0" fontAlgn="auto" latinLnBrk="0" hangingPunct="0">
              <a:lnSpc>
                <a:spcPct val="90000"/>
              </a:lnSpc>
              <a:spcBef>
                <a:spcPts val="0"/>
              </a:spcBef>
              <a:spcAft>
                <a:spcPts val="0"/>
              </a:spcAft>
              <a:buClrTx/>
              <a:buSzTx/>
              <a:buFontTx/>
              <a:buNone/>
              <a:tabLst/>
            </a:pPr>
            <a:r>
              <a:rPr lang="en-US" sz="4400" b="1" dirty="0">
                <a:latin typeface="Calibri" panose="020F0502020204030204" pitchFamily="34" charset="0"/>
                <a:cs typeface="Calibri" panose="020F0502020204030204" pitchFamily="34" charset="0"/>
              </a:rPr>
              <a:t>Learning: </a:t>
            </a:r>
            <a:r>
              <a:rPr lang="en-US" sz="4400" dirty="0">
                <a:latin typeface="Calibri" panose="020F0502020204030204" pitchFamily="34" charset="0"/>
                <a:cs typeface="Calibri" panose="020F0502020204030204" pitchFamily="34" charset="0"/>
              </a:rPr>
              <a:t>This research proposes a method to De-Blur the fingerprint samples acquired from crime 	scenes, mobile cameras, or low-quality sensors. This paper uses </a:t>
            </a:r>
            <a:r>
              <a:rPr lang="en-US" sz="4400" dirty="0" err="1">
                <a:latin typeface="Calibri" panose="020F0502020204030204" pitchFamily="34" charset="0"/>
                <a:cs typeface="Calibri" panose="020F0502020204030204" pitchFamily="34" charset="0"/>
              </a:rPr>
              <a:t>FDeblur</a:t>
            </a:r>
            <a:r>
              <a:rPr lang="en-US" sz="4400" dirty="0">
                <a:latin typeface="Calibri" panose="020F0502020204030204" pitchFamily="34" charset="0"/>
                <a:cs typeface="Calibri" panose="020F0502020204030204" pitchFamily="34" charset="0"/>
              </a:rPr>
              <a:t>-GAN, based on 	the </a:t>
            </a:r>
            <a:r>
              <a:rPr lang="en-US" sz="4400" dirty="0" err="1">
                <a:latin typeface="Calibri" panose="020F0502020204030204" pitchFamily="34" charset="0"/>
                <a:cs typeface="Calibri" panose="020F0502020204030204" pitchFamily="34" charset="0"/>
              </a:rPr>
              <a:t>cGANs</a:t>
            </a:r>
            <a:r>
              <a:rPr lang="en-US" sz="4400" dirty="0">
                <a:latin typeface="Calibri" panose="020F0502020204030204" pitchFamily="34" charset="0"/>
                <a:cs typeface="Calibri" panose="020F0502020204030204" pitchFamily="34" charset="0"/>
              </a:rPr>
              <a:t> and multi-stage framework of the stack GAN used. The first sub-network is a 	ridge extractor model. It is added to generate ridge feature maps to ensure that 	fingerprint information are preserved in the deblurring process. The second sub-network 	is a verifier that helps the generator to preserve the fingerprint information during the 	generation process. Using a database of blurred fingerprints and corresponding ridge 	maps, the deep network learns to deblur from the input samples. The discriminators, ridge 	extractor, and verifier, work simultaneously to enhance the deblurring process.</a:t>
            </a:r>
            <a:endParaRPr kumimoji="0" lang="en-IN" sz="4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a:endParaRPr>
          </a:p>
        </p:txBody>
      </p:sp>
    </p:spTree>
    <p:extLst>
      <p:ext uri="{BB962C8B-B14F-4D97-AF65-F5344CB8AC3E}">
        <p14:creationId xmlns:p14="http://schemas.microsoft.com/office/powerpoint/2010/main" val="16709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7" name="Image" descr="Image"/>
          <p:cNvPicPr>
            <a:picLocks noChangeAspect="1"/>
          </p:cNvPicPr>
          <p:nvPr/>
        </p:nvPicPr>
        <p:blipFill>
          <a:blip r:embed="rId2">
            <a:alphaModFix amt="4990"/>
          </a:blip>
          <a:srcRect t="23495" b="34358"/>
          <a:stretch>
            <a:fillRect/>
          </a:stretch>
        </p:blipFill>
        <p:spPr>
          <a:xfrm>
            <a:off x="-65664" y="-109802"/>
            <a:ext cx="24515329" cy="13884804"/>
          </a:xfrm>
          <a:prstGeom prst="rect">
            <a:avLst/>
          </a:prstGeom>
          <a:ln w="12700">
            <a:miter lim="400000"/>
          </a:ln>
        </p:spPr>
      </p:pic>
      <p:sp>
        <p:nvSpPr>
          <p:cNvPr id="248" name="Text Placeholder 3"/>
          <p:cNvSpPr txBox="1">
            <a:spLocks noGrp="1"/>
          </p:cNvSpPr>
          <p:nvPr>
            <p:ph type="body" sz="quarter" idx="1"/>
          </p:nvPr>
        </p:nvSpPr>
        <p:spPr>
          <a:xfrm>
            <a:off x="1787922" y="2722658"/>
            <a:ext cx="21402464" cy="1372927"/>
          </a:xfrm>
          <a:prstGeom prst="rect">
            <a:avLst/>
          </a:prstGeom>
        </p:spPr>
        <p:txBody>
          <a:bodyPr/>
          <a:lstStyle/>
          <a:p>
            <a:pPr algn="ctr" defTabSz="487044">
              <a:spcBef>
                <a:spcPts val="0"/>
              </a:spcBef>
              <a:defRPr sz="2900" b="1" spc="-100">
                <a:latin typeface="Times New Roman"/>
                <a:ea typeface="Times New Roman"/>
                <a:cs typeface="Times New Roman"/>
                <a:sym typeface="Times New Roman"/>
              </a:defRPr>
            </a:pPr>
            <a:r>
              <a:rPr spc="0" dirty="0" err="1"/>
              <a:t>Livdet</a:t>
            </a:r>
            <a:r>
              <a:rPr spc="0" dirty="0"/>
              <a:t> 201</a:t>
            </a:r>
            <a:r>
              <a:rPr lang="en-IN" spc="0" dirty="0"/>
              <a:t>9</a:t>
            </a:r>
            <a:r>
              <a:rPr spc="0" dirty="0"/>
              <a:t>-</a:t>
            </a:r>
            <a:r>
              <a:rPr dirty="0"/>
              <a:t>Dataset taken from University of</a:t>
            </a:r>
            <a:r>
              <a:rPr spc="0" dirty="0"/>
              <a:t> </a:t>
            </a:r>
            <a:r>
              <a:rPr dirty="0"/>
              <a:t>Cagliari, Department of E</a:t>
            </a:r>
            <a:r>
              <a:rPr spc="0" dirty="0"/>
              <a:t>l</a:t>
            </a:r>
            <a:r>
              <a:rPr dirty="0"/>
              <a:t>ectri</a:t>
            </a:r>
            <a:r>
              <a:rPr spc="0" dirty="0"/>
              <a:t>c</a:t>
            </a:r>
            <a:r>
              <a:rPr dirty="0"/>
              <a:t>al and Electronic E</a:t>
            </a:r>
            <a:r>
              <a:rPr spc="0" dirty="0"/>
              <a:t>n</a:t>
            </a:r>
            <a:r>
              <a:rPr dirty="0"/>
              <a:t>gi</a:t>
            </a:r>
            <a:r>
              <a:rPr spc="0" dirty="0"/>
              <a:t>n</a:t>
            </a:r>
            <a:r>
              <a:rPr dirty="0"/>
              <a:t>eer</a:t>
            </a:r>
            <a:r>
              <a:rPr spc="0" dirty="0"/>
              <a:t>i</a:t>
            </a:r>
            <a:r>
              <a:rPr dirty="0"/>
              <a:t>ng and</a:t>
            </a:r>
            <a:endParaRPr spc="-67" dirty="0"/>
          </a:p>
          <a:p>
            <a:pPr indent="449579" algn="ctr" defTabSz="269747">
              <a:spcBef>
                <a:spcPts val="0"/>
              </a:spcBef>
              <a:defRPr sz="2900" b="1" spc="-100">
                <a:solidFill>
                  <a:srgbClr val="00000A"/>
                </a:solidFill>
                <a:uFill>
                  <a:solidFill>
                    <a:srgbClr val="00000A"/>
                  </a:solidFill>
                </a:uFill>
                <a:latin typeface="Times New Roman"/>
                <a:ea typeface="Times New Roman"/>
                <a:cs typeface="Times New Roman"/>
                <a:sym typeface="Times New Roman"/>
              </a:defRPr>
            </a:pPr>
            <a:r>
              <a:rPr dirty="0"/>
              <a:t>C</a:t>
            </a:r>
            <a:r>
              <a:rPr spc="0" dirty="0"/>
              <a:t>la</a:t>
            </a:r>
            <a:r>
              <a:rPr dirty="0"/>
              <a:t>r</a:t>
            </a:r>
            <a:r>
              <a:rPr spc="0" dirty="0"/>
              <a:t>kson </a:t>
            </a:r>
            <a:r>
              <a:rPr dirty="0"/>
              <a:t>U</a:t>
            </a:r>
            <a:r>
              <a:rPr spc="0" dirty="0"/>
              <a:t>niv</a:t>
            </a:r>
            <a:r>
              <a:rPr dirty="0"/>
              <a:t>er</a:t>
            </a:r>
            <a:r>
              <a:rPr spc="0" dirty="0"/>
              <a:t>si</a:t>
            </a:r>
            <a:r>
              <a:rPr dirty="0"/>
              <a:t>t</a:t>
            </a:r>
            <a:r>
              <a:rPr spc="0" dirty="0"/>
              <a:t>y, </a:t>
            </a:r>
            <a:r>
              <a:rPr dirty="0"/>
              <a:t>De</a:t>
            </a:r>
            <a:r>
              <a:rPr spc="0" dirty="0"/>
              <a:t>p</a:t>
            </a:r>
            <a:r>
              <a:rPr dirty="0"/>
              <a:t>ar</a:t>
            </a:r>
            <a:r>
              <a:rPr spc="0" dirty="0"/>
              <a:t>tm</a:t>
            </a:r>
            <a:r>
              <a:rPr dirty="0"/>
              <a:t>e</a:t>
            </a:r>
            <a:r>
              <a:rPr spc="0" dirty="0"/>
              <a:t>nt of</a:t>
            </a:r>
            <a:r>
              <a:rPr dirty="0"/>
              <a:t> E</a:t>
            </a:r>
            <a:r>
              <a:rPr spc="0" dirty="0"/>
              <a:t>le</a:t>
            </a:r>
            <a:r>
              <a:rPr dirty="0"/>
              <a:t>c</a:t>
            </a:r>
            <a:r>
              <a:rPr spc="0" dirty="0"/>
              <a:t>t</a:t>
            </a:r>
            <a:r>
              <a:rPr dirty="0"/>
              <a:t>r</a:t>
            </a:r>
            <a:r>
              <a:rPr spc="0" dirty="0"/>
              <a:t>i</a:t>
            </a:r>
            <a:r>
              <a:rPr dirty="0"/>
              <a:t>ca</a:t>
            </a:r>
            <a:r>
              <a:rPr spc="0" dirty="0"/>
              <a:t>l and Comput</a:t>
            </a:r>
            <a:r>
              <a:rPr dirty="0"/>
              <a:t>e</a:t>
            </a:r>
            <a:r>
              <a:rPr spc="0" dirty="0"/>
              <a:t>r</a:t>
            </a:r>
            <a:r>
              <a:rPr dirty="0"/>
              <a:t> E</a:t>
            </a:r>
            <a:r>
              <a:rPr spc="0" dirty="0"/>
              <a:t>n</a:t>
            </a:r>
            <a:r>
              <a:rPr dirty="0"/>
              <a:t>g</a:t>
            </a:r>
            <a:r>
              <a:rPr spc="0" dirty="0"/>
              <a:t>ine</a:t>
            </a:r>
            <a:r>
              <a:rPr dirty="0"/>
              <a:t>er</a:t>
            </a:r>
            <a:r>
              <a:rPr spc="0" dirty="0"/>
              <a:t>ing</a:t>
            </a:r>
          </a:p>
        </p:txBody>
      </p:sp>
      <p:pic>
        <p:nvPicPr>
          <p:cNvPr id="249" name="Picture 2" descr="Picture 2"/>
          <p:cNvPicPr>
            <a:picLocks noChangeAspect="1"/>
          </p:cNvPicPr>
          <p:nvPr/>
        </p:nvPicPr>
        <p:blipFill>
          <a:blip r:embed="rId3"/>
          <a:stretch>
            <a:fillRect/>
          </a:stretch>
        </p:blipFill>
        <p:spPr>
          <a:xfrm>
            <a:off x="801584" y="4583136"/>
            <a:ext cx="5913648" cy="8632526"/>
          </a:xfrm>
          <a:prstGeom prst="rect">
            <a:avLst/>
          </a:prstGeom>
          <a:ln w="12700">
            <a:miter lim="400000"/>
          </a:ln>
        </p:spPr>
      </p:pic>
      <p:pic>
        <p:nvPicPr>
          <p:cNvPr id="250" name="Picture 18" descr="Picture 18"/>
          <p:cNvPicPr>
            <a:picLocks noChangeAspect="1"/>
          </p:cNvPicPr>
          <p:nvPr/>
        </p:nvPicPr>
        <p:blipFill>
          <a:blip r:embed="rId4"/>
          <a:stretch>
            <a:fillRect/>
          </a:stretch>
        </p:blipFill>
        <p:spPr>
          <a:xfrm>
            <a:off x="1386017" y="4948442"/>
            <a:ext cx="4786580" cy="7901914"/>
          </a:xfrm>
          <a:prstGeom prst="rect">
            <a:avLst/>
          </a:prstGeom>
          <a:ln w="12700">
            <a:miter lim="400000"/>
          </a:ln>
        </p:spPr>
      </p:pic>
      <p:pic>
        <p:nvPicPr>
          <p:cNvPr id="251" name="Picture 4" descr="Picture 4"/>
          <p:cNvPicPr>
            <a:picLocks noChangeAspect="1"/>
          </p:cNvPicPr>
          <p:nvPr/>
        </p:nvPicPr>
        <p:blipFill>
          <a:blip r:embed="rId3"/>
          <a:stretch>
            <a:fillRect/>
          </a:stretch>
        </p:blipFill>
        <p:spPr>
          <a:xfrm>
            <a:off x="7761933" y="6093897"/>
            <a:ext cx="14295635" cy="7121767"/>
          </a:xfrm>
          <a:prstGeom prst="rect">
            <a:avLst/>
          </a:prstGeom>
          <a:ln w="12700">
            <a:miter lim="400000"/>
          </a:ln>
        </p:spPr>
      </p:pic>
      <p:pic>
        <p:nvPicPr>
          <p:cNvPr id="252" name="Picture 20" descr="Picture 20"/>
          <p:cNvPicPr>
            <a:picLocks noChangeAspect="1"/>
          </p:cNvPicPr>
          <p:nvPr/>
        </p:nvPicPr>
        <p:blipFill>
          <a:blip r:embed="rId5"/>
          <a:stretch>
            <a:fillRect/>
          </a:stretch>
        </p:blipFill>
        <p:spPr>
          <a:xfrm>
            <a:off x="8298635" y="6653893"/>
            <a:ext cx="3762377" cy="5210177"/>
          </a:xfrm>
          <a:prstGeom prst="rect">
            <a:avLst/>
          </a:prstGeom>
          <a:ln w="12700">
            <a:miter lim="400000"/>
          </a:ln>
        </p:spPr>
      </p:pic>
      <p:pic>
        <p:nvPicPr>
          <p:cNvPr id="253" name="Picture 23" descr="Picture 23"/>
          <p:cNvPicPr>
            <a:picLocks noChangeAspect="1"/>
          </p:cNvPicPr>
          <p:nvPr/>
        </p:nvPicPr>
        <p:blipFill>
          <a:blip r:embed="rId6"/>
          <a:stretch>
            <a:fillRect/>
          </a:stretch>
        </p:blipFill>
        <p:spPr>
          <a:xfrm>
            <a:off x="13354969" y="6706279"/>
            <a:ext cx="3448052" cy="5105402"/>
          </a:xfrm>
          <a:prstGeom prst="rect">
            <a:avLst/>
          </a:prstGeom>
          <a:ln w="12700">
            <a:miter lim="400000"/>
          </a:ln>
        </p:spPr>
      </p:pic>
      <p:pic>
        <p:nvPicPr>
          <p:cNvPr id="254" name="Picture 26" descr="Picture 26"/>
          <p:cNvPicPr>
            <a:picLocks noChangeAspect="1"/>
          </p:cNvPicPr>
          <p:nvPr/>
        </p:nvPicPr>
        <p:blipFill>
          <a:blip r:embed="rId7"/>
          <a:stretch>
            <a:fillRect/>
          </a:stretch>
        </p:blipFill>
        <p:spPr>
          <a:xfrm>
            <a:off x="17849721" y="6813256"/>
            <a:ext cx="3448051" cy="5050814"/>
          </a:xfrm>
          <a:prstGeom prst="rect">
            <a:avLst/>
          </a:prstGeom>
          <a:ln w="12700">
            <a:miter lim="400000"/>
          </a:ln>
        </p:spPr>
      </p:pic>
      <p:sp>
        <p:nvSpPr>
          <p:cNvPr id="255" name="TextBox 17"/>
          <p:cNvSpPr txBox="1"/>
          <p:nvPr/>
        </p:nvSpPr>
        <p:spPr>
          <a:xfrm>
            <a:off x="8410510" y="11984201"/>
            <a:ext cx="3538625" cy="8710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4100">
                <a:solidFill>
                  <a:srgbClr val="FFFFFF"/>
                </a:solidFill>
                <a:latin typeface="Canela Text Bold"/>
                <a:ea typeface="Canela Text Bold"/>
                <a:cs typeface="Canela Text Bold"/>
                <a:sym typeface="Canela Text Bold"/>
              </a:defRPr>
            </a:lvl1pPr>
          </a:lstStyle>
          <a:p>
            <a:r>
              <a:t>Body Double</a:t>
            </a:r>
          </a:p>
        </p:txBody>
      </p:sp>
      <p:sp>
        <p:nvSpPr>
          <p:cNvPr id="256" name="TextBox 28"/>
          <p:cNvSpPr txBox="1"/>
          <p:nvPr/>
        </p:nvSpPr>
        <p:spPr>
          <a:xfrm>
            <a:off x="13519421" y="11914795"/>
            <a:ext cx="3538625" cy="10099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4800">
                <a:solidFill>
                  <a:srgbClr val="FFFFFF"/>
                </a:solidFill>
                <a:latin typeface="Canela Text Bold"/>
                <a:ea typeface="Canela Text Bold"/>
                <a:cs typeface="Canela Text Bold"/>
                <a:sym typeface="Canela Text Bold"/>
              </a:defRPr>
            </a:lvl1pPr>
          </a:lstStyle>
          <a:p>
            <a:r>
              <a:t>Ecoflex</a:t>
            </a:r>
          </a:p>
        </p:txBody>
      </p:sp>
      <p:sp>
        <p:nvSpPr>
          <p:cNvPr id="257" name="TextBox 31"/>
          <p:cNvSpPr txBox="1"/>
          <p:nvPr/>
        </p:nvSpPr>
        <p:spPr>
          <a:xfrm>
            <a:off x="18006409" y="11919110"/>
            <a:ext cx="3538625" cy="10099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4800">
                <a:solidFill>
                  <a:srgbClr val="FFFFFF"/>
                </a:solidFill>
                <a:latin typeface="Canela Text Bold"/>
                <a:ea typeface="Canela Text Bold"/>
                <a:cs typeface="Canela Text Bold"/>
                <a:sym typeface="Canela Text Bold"/>
              </a:defRPr>
            </a:lvl1pPr>
          </a:lstStyle>
          <a:p>
            <a:r>
              <a:t>Playdoh</a:t>
            </a:r>
          </a:p>
        </p:txBody>
      </p:sp>
      <p:sp>
        <p:nvSpPr>
          <p:cNvPr id="258" name="TextBox 19"/>
          <p:cNvSpPr txBox="1"/>
          <p:nvPr/>
        </p:nvSpPr>
        <p:spPr>
          <a:xfrm>
            <a:off x="1316555" y="3689558"/>
            <a:ext cx="4883706" cy="858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4000">
                <a:latin typeface="Canela Text Bold"/>
                <a:ea typeface="Canela Text Bold"/>
                <a:cs typeface="Canela Text Bold"/>
                <a:sym typeface="Canela Text Bold"/>
              </a:defRPr>
            </a:lvl1pPr>
          </a:lstStyle>
          <a:p>
            <a:r>
              <a:t>Live Fingerprint</a:t>
            </a:r>
          </a:p>
        </p:txBody>
      </p:sp>
      <p:sp>
        <p:nvSpPr>
          <p:cNvPr id="259" name="TextBox 33"/>
          <p:cNvSpPr txBox="1"/>
          <p:nvPr/>
        </p:nvSpPr>
        <p:spPr>
          <a:xfrm>
            <a:off x="12814569" y="5115693"/>
            <a:ext cx="4528852" cy="858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4000">
                <a:latin typeface="Canela Text Bold"/>
                <a:ea typeface="Canela Text Bold"/>
                <a:cs typeface="Canela Text Bold"/>
                <a:sym typeface="Canela Text Bold"/>
              </a:defRPr>
            </a:lvl1pPr>
          </a:lstStyle>
          <a:p>
            <a:r>
              <a:t>Fake Fingerprint</a:t>
            </a:r>
          </a:p>
        </p:txBody>
      </p:sp>
      <p:grpSp>
        <p:nvGrpSpPr>
          <p:cNvPr id="262" name="Problem Statement"/>
          <p:cNvGrpSpPr/>
          <p:nvPr/>
        </p:nvGrpSpPr>
        <p:grpSpPr>
          <a:xfrm>
            <a:off x="1219200" y="514035"/>
            <a:ext cx="21945600" cy="1727201"/>
            <a:chOff x="0" y="0"/>
            <a:chExt cx="21945600" cy="1727200"/>
          </a:xfrm>
        </p:grpSpPr>
        <p:sp>
          <p:nvSpPr>
            <p:cNvPr id="260" name="Rectangle"/>
            <p:cNvSpPr/>
            <p:nvPr/>
          </p:nvSpPr>
          <p:spPr>
            <a:xfrm>
              <a:off x="0" y="0"/>
              <a:ext cx="21945600" cy="1727201"/>
            </a:xfrm>
            <a:prstGeom prst="rect">
              <a:avLst/>
            </a:prstGeom>
            <a:gradFill flip="none" rotWithShape="1">
              <a:gsLst>
                <a:gs pos="0">
                  <a:srgbClr val="131313"/>
                </a:gs>
                <a:gs pos="100000">
                  <a:srgbClr val="378CAF"/>
                </a:gs>
              </a:gsLst>
              <a:lin ang="7869442" scaled="0"/>
            </a:gradFill>
            <a:ln w="12700" cap="flat">
              <a:noFill/>
              <a:miter lim="400000"/>
            </a:ln>
            <a:effectLst>
              <a:outerShdw blurRad="254000" dist="127000" dir="5400000" rotWithShape="0">
                <a:srgbClr val="000000">
                  <a:alpha val="70000"/>
                </a:srgbClr>
              </a:outerShdw>
            </a:effectLst>
          </p:spPr>
          <p:txBody>
            <a:bodyPr wrap="square" lIns="50800" tIns="50800" rIns="50800" bIns="50800" numCol="1" anchor="t">
              <a:noAutofit/>
            </a:bodyPr>
            <a:lstStyle/>
            <a:p>
              <a:pPr>
                <a:lnSpc>
                  <a:spcPct val="80000"/>
                </a:lnSpc>
                <a:defRPr sz="8400" spc="419">
                  <a:solidFill>
                    <a:srgbClr val="FFFFFF"/>
                  </a:solidFill>
                  <a:latin typeface="Canela Bold"/>
                  <a:ea typeface="Canela Bold"/>
                  <a:cs typeface="Canela Bold"/>
                  <a:sym typeface="Canela Bold"/>
                </a:defRPr>
              </a:pPr>
              <a:endParaRPr/>
            </a:p>
          </p:txBody>
        </p:sp>
        <p:sp>
          <p:nvSpPr>
            <p:cNvPr id="261" name="DATA SET"/>
            <p:cNvSpPr txBox="1"/>
            <p:nvPr/>
          </p:nvSpPr>
          <p:spPr>
            <a:xfrm>
              <a:off x="0" y="0"/>
              <a:ext cx="21945600" cy="1727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a:bodyPr>
            <a:lstStyle>
              <a:lvl1pPr>
                <a:lnSpc>
                  <a:spcPct val="80000"/>
                </a:lnSpc>
                <a:defRPr sz="8400" spc="400">
                  <a:solidFill>
                    <a:srgbClr val="FFFFFF"/>
                  </a:solidFill>
                  <a:latin typeface="Canela Bold"/>
                  <a:ea typeface="Canela Bold"/>
                  <a:cs typeface="Canela Bold"/>
                  <a:sym typeface="Canela Bold"/>
                </a:defRPr>
              </a:lvl1pPr>
            </a:lstStyle>
            <a:p>
              <a:r>
                <a:t>DATA SET</a:t>
              </a:r>
            </a:p>
          </p:txBody>
        </p:sp>
      </p:grpSp>
      <p:sp>
        <p:nvSpPr>
          <p:cNvPr id="263" name="Triangle"/>
          <p:cNvSpPr/>
          <p:nvPr/>
        </p:nvSpPr>
        <p:spPr>
          <a:xfrm rot="5400000">
            <a:off x="1127230" y="635829"/>
            <a:ext cx="1714944" cy="14836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7" name="Image" descr="Image"/>
          <p:cNvPicPr>
            <a:picLocks noChangeAspect="1"/>
          </p:cNvPicPr>
          <p:nvPr/>
        </p:nvPicPr>
        <p:blipFill>
          <a:blip r:embed="rId2">
            <a:alphaModFix amt="4990"/>
          </a:blip>
          <a:srcRect t="23495" b="34358"/>
          <a:stretch>
            <a:fillRect/>
          </a:stretch>
        </p:blipFill>
        <p:spPr>
          <a:xfrm>
            <a:off x="-65664" y="-109802"/>
            <a:ext cx="24515329" cy="13884804"/>
          </a:xfrm>
          <a:prstGeom prst="rect">
            <a:avLst/>
          </a:prstGeom>
          <a:ln w="12700">
            <a:miter lim="400000"/>
          </a:ln>
        </p:spPr>
      </p:pic>
      <p:sp>
        <p:nvSpPr>
          <p:cNvPr id="255" name="TextBox 17"/>
          <p:cNvSpPr txBox="1"/>
          <p:nvPr/>
        </p:nvSpPr>
        <p:spPr>
          <a:xfrm>
            <a:off x="8410510" y="11984201"/>
            <a:ext cx="3538625" cy="871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4100">
                <a:solidFill>
                  <a:srgbClr val="FFFFFF"/>
                </a:solidFill>
                <a:latin typeface="Canela Text Bold"/>
                <a:ea typeface="Canela Text Bold"/>
                <a:cs typeface="Canela Text Bold"/>
                <a:sym typeface="Canela Text Bold"/>
              </a:defRPr>
            </a:lvl1pPr>
          </a:lstStyle>
          <a:p>
            <a:r>
              <a:t>Body Double</a:t>
            </a:r>
          </a:p>
        </p:txBody>
      </p:sp>
      <p:sp>
        <p:nvSpPr>
          <p:cNvPr id="256" name="TextBox 28"/>
          <p:cNvSpPr txBox="1"/>
          <p:nvPr/>
        </p:nvSpPr>
        <p:spPr>
          <a:xfrm>
            <a:off x="13519421" y="11914795"/>
            <a:ext cx="3538625" cy="10099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4800">
                <a:solidFill>
                  <a:srgbClr val="FFFFFF"/>
                </a:solidFill>
                <a:latin typeface="Canela Text Bold"/>
                <a:ea typeface="Canela Text Bold"/>
                <a:cs typeface="Canela Text Bold"/>
                <a:sym typeface="Canela Text Bold"/>
              </a:defRPr>
            </a:lvl1pPr>
          </a:lstStyle>
          <a:p>
            <a:r>
              <a:t>Ecoflex</a:t>
            </a:r>
          </a:p>
        </p:txBody>
      </p:sp>
      <p:sp>
        <p:nvSpPr>
          <p:cNvPr id="257" name="TextBox 31"/>
          <p:cNvSpPr txBox="1"/>
          <p:nvPr/>
        </p:nvSpPr>
        <p:spPr>
          <a:xfrm>
            <a:off x="18006409" y="11919110"/>
            <a:ext cx="3538625" cy="10099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4800">
                <a:solidFill>
                  <a:srgbClr val="FFFFFF"/>
                </a:solidFill>
                <a:latin typeface="Canela Text Bold"/>
                <a:ea typeface="Canela Text Bold"/>
                <a:cs typeface="Canela Text Bold"/>
                <a:sym typeface="Canela Text Bold"/>
              </a:defRPr>
            </a:lvl1pPr>
          </a:lstStyle>
          <a:p>
            <a:r>
              <a:t>Playdoh</a:t>
            </a:r>
          </a:p>
        </p:txBody>
      </p:sp>
      <p:grpSp>
        <p:nvGrpSpPr>
          <p:cNvPr id="19" name="Problem Statement">
            <a:extLst>
              <a:ext uri="{FF2B5EF4-FFF2-40B4-BE49-F238E27FC236}">
                <a16:creationId xmlns:a16="http://schemas.microsoft.com/office/drawing/2014/main" id="{75D3094B-870F-439D-B14D-C58A41C3DE43}"/>
              </a:ext>
            </a:extLst>
          </p:cNvPr>
          <p:cNvGrpSpPr/>
          <p:nvPr/>
        </p:nvGrpSpPr>
        <p:grpSpPr>
          <a:xfrm>
            <a:off x="1088212" y="436117"/>
            <a:ext cx="21945600" cy="1727201"/>
            <a:chOff x="0" y="0"/>
            <a:chExt cx="21945600" cy="1727200"/>
          </a:xfrm>
        </p:grpSpPr>
        <p:sp>
          <p:nvSpPr>
            <p:cNvPr id="20" name="Rectangle">
              <a:extLst>
                <a:ext uri="{FF2B5EF4-FFF2-40B4-BE49-F238E27FC236}">
                  <a16:creationId xmlns:a16="http://schemas.microsoft.com/office/drawing/2014/main" id="{04AE3AF2-2CB0-4C96-BB5A-71A6E9202B6D}"/>
                </a:ext>
              </a:extLst>
            </p:cNvPr>
            <p:cNvSpPr/>
            <p:nvPr/>
          </p:nvSpPr>
          <p:spPr>
            <a:xfrm>
              <a:off x="0" y="0"/>
              <a:ext cx="21945600" cy="1727201"/>
            </a:xfrm>
            <a:prstGeom prst="rect">
              <a:avLst/>
            </a:prstGeom>
            <a:gradFill flip="none" rotWithShape="1">
              <a:gsLst>
                <a:gs pos="0">
                  <a:srgbClr val="131313"/>
                </a:gs>
                <a:gs pos="100000">
                  <a:srgbClr val="378CAF"/>
                </a:gs>
              </a:gsLst>
              <a:lin ang="7869442" scaled="0"/>
            </a:gradFill>
            <a:ln w="12700" cap="flat">
              <a:noFill/>
              <a:miter lim="400000"/>
            </a:ln>
            <a:effectLst>
              <a:outerShdw blurRad="254000" dist="127000" dir="5400000" rotWithShape="0">
                <a:srgbClr val="000000">
                  <a:alpha val="70000"/>
                </a:srgbClr>
              </a:outerShdw>
            </a:effectLst>
          </p:spPr>
          <p:txBody>
            <a:bodyPr wrap="square" lIns="50800" tIns="50800" rIns="50800" bIns="50800" numCol="1" anchor="t">
              <a:noAutofit/>
            </a:bodyPr>
            <a:lstStyle/>
            <a:p>
              <a:pPr>
                <a:lnSpc>
                  <a:spcPct val="80000"/>
                </a:lnSpc>
                <a:defRPr sz="8400" spc="419">
                  <a:solidFill>
                    <a:srgbClr val="FFFFFF"/>
                  </a:solidFill>
                  <a:latin typeface="Canela Bold"/>
                  <a:ea typeface="Canela Bold"/>
                  <a:cs typeface="Canela Bold"/>
                  <a:sym typeface="Canela Bold"/>
                </a:defRPr>
              </a:pPr>
              <a:endParaRPr/>
            </a:p>
          </p:txBody>
        </p:sp>
        <p:sp>
          <p:nvSpPr>
            <p:cNvPr id="21" name="DATA SET">
              <a:extLst>
                <a:ext uri="{FF2B5EF4-FFF2-40B4-BE49-F238E27FC236}">
                  <a16:creationId xmlns:a16="http://schemas.microsoft.com/office/drawing/2014/main" id="{3812A82C-795A-4AEB-B452-0325191276F7}"/>
                </a:ext>
              </a:extLst>
            </p:cNvPr>
            <p:cNvSpPr txBox="1"/>
            <p:nvPr/>
          </p:nvSpPr>
          <p:spPr>
            <a:xfrm>
              <a:off x="0" y="0"/>
              <a:ext cx="21945600" cy="1727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fontScale="92500" lnSpcReduction="20000"/>
            </a:bodyPr>
            <a:lstStyle>
              <a:lvl1pPr>
                <a:lnSpc>
                  <a:spcPct val="80000"/>
                </a:lnSpc>
                <a:defRPr sz="8400" spc="400">
                  <a:solidFill>
                    <a:srgbClr val="FFFFFF"/>
                  </a:solidFill>
                  <a:latin typeface="Canela Bold"/>
                  <a:ea typeface="Canela Bold"/>
                  <a:cs typeface="Canela Bold"/>
                  <a:sym typeface="Canela Bold"/>
                </a:defRPr>
              </a:lvl1pPr>
            </a:lstStyle>
            <a:p>
              <a:endParaRPr lang="en-IN" dirty="0"/>
            </a:p>
            <a:p>
              <a:r>
                <a:rPr dirty="0"/>
                <a:t>DATASET</a:t>
              </a:r>
              <a:r>
                <a:rPr lang="en-IN" dirty="0"/>
                <a:t> ANALYSIS</a:t>
              </a:r>
              <a:endParaRPr dirty="0"/>
            </a:p>
          </p:txBody>
        </p:sp>
      </p:grpSp>
      <p:sp>
        <p:nvSpPr>
          <p:cNvPr id="22" name="Triangle">
            <a:extLst>
              <a:ext uri="{FF2B5EF4-FFF2-40B4-BE49-F238E27FC236}">
                <a16:creationId xmlns:a16="http://schemas.microsoft.com/office/drawing/2014/main" id="{9F530BF7-746D-4B94-B806-456DB05C4C58}"/>
              </a:ext>
            </a:extLst>
          </p:cNvPr>
          <p:cNvSpPr/>
          <p:nvPr/>
        </p:nvSpPr>
        <p:spPr>
          <a:xfrm rot="5400000">
            <a:off x="972546" y="519105"/>
            <a:ext cx="1714944" cy="14836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5" name="Text Placeholder 2">
            <a:extLst>
              <a:ext uri="{FF2B5EF4-FFF2-40B4-BE49-F238E27FC236}">
                <a16:creationId xmlns:a16="http://schemas.microsoft.com/office/drawing/2014/main" id="{0DDAD3C2-24B4-4F5C-A215-FAC900FF6AA1}"/>
              </a:ext>
            </a:extLst>
          </p:cNvPr>
          <p:cNvSpPr>
            <a:spLocks noGrp="1"/>
          </p:cNvSpPr>
          <p:nvPr>
            <p:ph type="body" idx="1"/>
          </p:nvPr>
        </p:nvSpPr>
        <p:spPr>
          <a:xfrm>
            <a:off x="764751" y="3707092"/>
            <a:ext cx="22592522" cy="9217608"/>
          </a:xfrm>
        </p:spPr>
        <p:txBody>
          <a:bodyPr>
            <a:normAutofit fontScale="92500"/>
          </a:bodyPr>
          <a:lstStyle/>
          <a:p>
            <a:pPr>
              <a:buFont typeface="Wingdings" pitchFamily="2" charset="2"/>
              <a:buChar char="q"/>
            </a:pPr>
            <a:r>
              <a:rPr lang="en-IN" dirty="0">
                <a:latin typeface="Calibri" pitchFamily="34" charset="0"/>
                <a:cs typeface="Calibri" pitchFamily="34" charset="0"/>
              </a:rPr>
              <a:t> The dataset which we acquired consists of real and fake fingerprint samples with different sensors.</a:t>
            </a:r>
          </a:p>
          <a:p>
            <a:pPr>
              <a:buFont typeface="Wingdings" pitchFamily="2" charset="2"/>
              <a:buChar char="q"/>
            </a:pPr>
            <a:r>
              <a:rPr lang="en-IN" dirty="0">
                <a:latin typeface="Calibri" pitchFamily="34" charset="0"/>
                <a:cs typeface="Calibri" pitchFamily="34" charset="0"/>
              </a:rPr>
              <a:t> The fake fingerprint sample consists of different spoofing materials </a:t>
            </a:r>
            <a:r>
              <a:rPr lang="en-IN" dirty="0" err="1">
                <a:latin typeface="Calibri" pitchFamily="34" charset="0"/>
                <a:cs typeface="Calibri" pitchFamily="34" charset="0"/>
              </a:rPr>
              <a:t>i.e</a:t>
            </a:r>
            <a:r>
              <a:rPr lang="en-IN" dirty="0">
                <a:latin typeface="Calibri" pitchFamily="34" charset="0"/>
                <a:cs typeface="Calibri" pitchFamily="34" charset="0"/>
              </a:rPr>
              <a:t> Body Double , </a:t>
            </a:r>
            <a:r>
              <a:rPr lang="en-IN" dirty="0" err="1">
                <a:latin typeface="Calibri" pitchFamily="34" charset="0"/>
                <a:cs typeface="Calibri" pitchFamily="34" charset="0"/>
              </a:rPr>
              <a:t>Ecoflex</a:t>
            </a:r>
            <a:r>
              <a:rPr lang="en-IN" dirty="0">
                <a:latin typeface="Calibri" pitchFamily="34" charset="0"/>
                <a:cs typeface="Calibri" pitchFamily="34" charset="0"/>
              </a:rPr>
              <a:t> , Playdoh ,Gelatine , Latex , Wood glue.</a:t>
            </a:r>
          </a:p>
          <a:p>
            <a:pPr>
              <a:buFont typeface="Wingdings" pitchFamily="2" charset="2"/>
              <a:buChar char="q"/>
            </a:pPr>
            <a:r>
              <a:rPr lang="en-IN" dirty="0">
                <a:latin typeface="Calibri" pitchFamily="34" charset="0"/>
                <a:cs typeface="Calibri" pitchFamily="34" charset="0"/>
              </a:rPr>
              <a:t>Total training images – 8983 (4473 fake fingerprints ,4510 live fingerprints).</a:t>
            </a:r>
          </a:p>
          <a:p>
            <a:pPr>
              <a:buFont typeface="Wingdings" pitchFamily="2" charset="2"/>
              <a:buChar char="q"/>
            </a:pPr>
            <a:r>
              <a:rPr lang="en-IN" dirty="0">
                <a:latin typeface="Calibri" pitchFamily="34" charset="0"/>
                <a:cs typeface="Calibri" pitchFamily="34" charset="0"/>
              </a:rPr>
              <a:t>Total testing images - 6551 (2051 fake fingerprints ,4500 live fingerprints).</a:t>
            </a:r>
          </a:p>
          <a:p>
            <a:pPr>
              <a:buFont typeface="Wingdings" pitchFamily="2" charset="2"/>
              <a:buChar char="q"/>
            </a:pPr>
            <a:endParaRPr lang="en-IN" dirty="0">
              <a:latin typeface="Calibri" pitchFamily="34" charset="0"/>
              <a:cs typeface="Calibri" pitchFamily="34" charset="0"/>
            </a:endParaRPr>
          </a:p>
          <a:p>
            <a:endParaRPr lang="en-IN" dirty="0">
              <a:latin typeface="Calibri" pitchFamily="34" charset="0"/>
              <a:cs typeface="Calibri" pitchFamily="34" charset="0"/>
            </a:endParaRPr>
          </a:p>
          <a:p>
            <a:endParaRPr lang="en-IN" dirty="0">
              <a:latin typeface="Calibri" pitchFamily="34" charset="0"/>
              <a:cs typeface="Calibri" pitchFamily="34" charset="0"/>
            </a:endParaRPr>
          </a:p>
          <a:p>
            <a:pPr>
              <a:buFont typeface="Wingdings" pitchFamily="2" charset="2"/>
              <a:buChar char="q"/>
            </a:pPr>
            <a:endParaRPr lang="en-IN" dirty="0">
              <a:latin typeface="Calibri" pitchFamily="34" charset="0"/>
              <a:cs typeface="Calibri" pitchFamily="34" charset="0"/>
            </a:endParaRPr>
          </a:p>
        </p:txBody>
      </p:sp>
    </p:spTree>
    <p:extLst>
      <p:ext uri="{BB962C8B-B14F-4D97-AF65-F5344CB8AC3E}">
        <p14:creationId xmlns:p14="http://schemas.microsoft.com/office/powerpoint/2010/main" val="59319519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7" name="Image" descr="Image"/>
          <p:cNvPicPr>
            <a:picLocks noChangeAspect="1"/>
          </p:cNvPicPr>
          <p:nvPr/>
        </p:nvPicPr>
        <p:blipFill>
          <a:blip r:embed="rId2">
            <a:alphaModFix amt="4990"/>
          </a:blip>
          <a:srcRect t="23495" b="34358"/>
          <a:stretch>
            <a:fillRect/>
          </a:stretch>
        </p:blipFill>
        <p:spPr>
          <a:xfrm>
            <a:off x="-65664" y="-109802"/>
            <a:ext cx="24515329" cy="13884804"/>
          </a:xfrm>
          <a:prstGeom prst="rect">
            <a:avLst/>
          </a:prstGeom>
          <a:ln w="12700">
            <a:miter lim="400000"/>
          </a:ln>
        </p:spPr>
      </p:pic>
      <p:sp>
        <p:nvSpPr>
          <p:cNvPr id="255" name="TextBox 17"/>
          <p:cNvSpPr txBox="1"/>
          <p:nvPr/>
        </p:nvSpPr>
        <p:spPr>
          <a:xfrm>
            <a:off x="8410510" y="11984201"/>
            <a:ext cx="3538625" cy="8710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4100">
                <a:solidFill>
                  <a:srgbClr val="FFFFFF"/>
                </a:solidFill>
                <a:latin typeface="Canela Text Bold"/>
                <a:ea typeface="Canela Text Bold"/>
                <a:cs typeface="Canela Text Bold"/>
                <a:sym typeface="Canela Text Bold"/>
              </a:defRPr>
            </a:lvl1pPr>
          </a:lstStyle>
          <a:p>
            <a:r>
              <a:t>Body Double</a:t>
            </a:r>
          </a:p>
        </p:txBody>
      </p:sp>
      <p:sp>
        <p:nvSpPr>
          <p:cNvPr id="256" name="TextBox 28"/>
          <p:cNvSpPr txBox="1"/>
          <p:nvPr/>
        </p:nvSpPr>
        <p:spPr>
          <a:xfrm>
            <a:off x="13519421" y="11914795"/>
            <a:ext cx="3538625" cy="10099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4800">
                <a:solidFill>
                  <a:srgbClr val="FFFFFF"/>
                </a:solidFill>
                <a:latin typeface="Canela Text Bold"/>
                <a:ea typeface="Canela Text Bold"/>
                <a:cs typeface="Canela Text Bold"/>
                <a:sym typeface="Canela Text Bold"/>
              </a:defRPr>
            </a:lvl1pPr>
          </a:lstStyle>
          <a:p>
            <a:r>
              <a:t>Ecoflex</a:t>
            </a:r>
          </a:p>
        </p:txBody>
      </p:sp>
      <p:sp>
        <p:nvSpPr>
          <p:cNvPr id="257" name="TextBox 31"/>
          <p:cNvSpPr txBox="1"/>
          <p:nvPr/>
        </p:nvSpPr>
        <p:spPr>
          <a:xfrm>
            <a:off x="18006409" y="11919110"/>
            <a:ext cx="3538625" cy="10099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4800">
                <a:solidFill>
                  <a:srgbClr val="FFFFFF"/>
                </a:solidFill>
                <a:latin typeface="Canela Text Bold"/>
                <a:ea typeface="Canela Text Bold"/>
                <a:cs typeface="Canela Text Bold"/>
                <a:sym typeface="Canela Text Bold"/>
              </a:defRPr>
            </a:lvl1pPr>
          </a:lstStyle>
          <a:p>
            <a:r>
              <a:t>Playdoh</a:t>
            </a:r>
          </a:p>
        </p:txBody>
      </p:sp>
      <p:grpSp>
        <p:nvGrpSpPr>
          <p:cNvPr id="19" name="Problem Statement">
            <a:extLst>
              <a:ext uri="{FF2B5EF4-FFF2-40B4-BE49-F238E27FC236}">
                <a16:creationId xmlns:a16="http://schemas.microsoft.com/office/drawing/2014/main" id="{75D3094B-870F-439D-B14D-C58A41C3DE43}"/>
              </a:ext>
            </a:extLst>
          </p:cNvPr>
          <p:cNvGrpSpPr/>
          <p:nvPr/>
        </p:nvGrpSpPr>
        <p:grpSpPr>
          <a:xfrm>
            <a:off x="976335" y="358503"/>
            <a:ext cx="22057477" cy="1804816"/>
            <a:chOff x="-111877" y="-77614"/>
            <a:chExt cx="22057477" cy="1804815"/>
          </a:xfrm>
        </p:grpSpPr>
        <p:sp>
          <p:nvSpPr>
            <p:cNvPr id="20" name="Rectangle">
              <a:extLst>
                <a:ext uri="{FF2B5EF4-FFF2-40B4-BE49-F238E27FC236}">
                  <a16:creationId xmlns:a16="http://schemas.microsoft.com/office/drawing/2014/main" id="{04AE3AF2-2CB0-4C96-BB5A-71A6E9202B6D}"/>
                </a:ext>
              </a:extLst>
            </p:cNvPr>
            <p:cNvSpPr/>
            <p:nvPr/>
          </p:nvSpPr>
          <p:spPr>
            <a:xfrm>
              <a:off x="0" y="0"/>
              <a:ext cx="21945600" cy="1727201"/>
            </a:xfrm>
            <a:prstGeom prst="rect">
              <a:avLst/>
            </a:prstGeom>
            <a:gradFill flip="none" rotWithShape="1">
              <a:gsLst>
                <a:gs pos="0">
                  <a:srgbClr val="131313"/>
                </a:gs>
                <a:gs pos="100000">
                  <a:srgbClr val="378CAF"/>
                </a:gs>
              </a:gsLst>
              <a:lin ang="7869442" scaled="0"/>
            </a:gradFill>
            <a:ln w="12700" cap="flat">
              <a:noFill/>
              <a:miter lim="400000"/>
            </a:ln>
            <a:effectLst>
              <a:outerShdw blurRad="254000" dist="127000" dir="5400000" rotWithShape="0">
                <a:srgbClr val="000000">
                  <a:alpha val="70000"/>
                </a:srgbClr>
              </a:outerShdw>
            </a:effectLst>
          </p:spPr>
          <p:txBody>
            <a:bodyPr wrap="square" lIns="50800" tIns="50800" rIns="50800" bIns="50800" numCol="1" anchor="t">
              <a:noAutofit/>
            </a:bodyPr>
            <a:lstStyle/>
            <a:p>
              <a:pPr>
                <a:lnSpc>
                  <a:spcPct val="80000"/>
                </a:lnSpc>
                <a:defRPr sz="8400" spc="419">
                  <a:solidFill>
                    <a:srgbClr val="FFFFFF"/>
                  </a:solidFill>
                  <a:latin typeface="Canela Bold"/>
                  <a:ea typeface="Canela Bold"/>
                  <a:cs typeface="Canela Bold"/>
                  <a:sym typeface="Canela Bold"/>
                </a:defRPr>
              </a:pPr>
              <a:endParaRPr/>
            </a:p>
          </p:txBody>
        </p:sp>
        <p:sp>
          <p:nvSpPr>
            <p:cNvPr id="21" name="DATA SET">
              <a:extLst>
                <a:ext uri="{FF2B5EF4-FFF2-40B4-BE49-F238E27FC236}">
                  <a16:creationId xmlns:a16="http://schemas.microsoft.com/office/drawing/2014/main" id="{3812A82C-795A-4AEB-B452-0325191276F7}"/>
                </a:ext>
              </a:extLst>
            </p:cNvPr>
            <p:cNvSpPr txBox="1"/>
            <p:nvPr/>
          </p:nvSpPr>
          <p:spPr>
            <a:xfrm>
              <a:off x="-111877" y="-77614"/>
              <a:ext cx="21945600" cy="1727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fontScale="92500" lnSpcReduction="20000"/>
            </a:bodyPr>
            <a:lstStyle>
              <a:lvl1pPr>
                <a:lnSpc>
                  <a:spcPct val="80000"/>
                </a:lnSpc>
                <a:defRPr sz="8400" spc="400">
                  <a:solidFill>
                    <a:srgbClr val="FFFFFF"/>
                  </a:solidFill>
                  <a:latin typeface="Canela Bold"/>
                  <a:ea typeface="Canela Bold"/>
                  <a:cs typeface="Canela Bold"/>
                  <a:sym typeface="Canela Bold"/>
                </a:defRPr>
              </a:lvl1pPr>
            </a:lstStyle>
            <a:p>
              <a:endParaRPr lang="en-IN" dirty="0"/>
            </a:p>
            <a:p>
              <a:r>
                <a:rPr lang="en-IN" dirty="0"/>
                <a:t>BLOCK DIAGRAM</a:t>
              </a:r>
              <a:endParaRPr dirty="0"/>
            </a:p>
          </p:txBody>
        </p:sp>
      </p:grpSp>
      <p:sp>
        <p:nvSpPr>
          <p:cNvPr id="22" name="Triangle">
            <a:extLst>
              <a:ext uri="{FF2B5EF4-FFF2-40B4-BE49-F238E27FC236}">
                <a16:creationId xmlns:a16="http://schemas.microsoft.com/office/drawing/2014/main" id="{9F530BF7-746D-4B94-B806-456DB05C4C58}"/>
              </a:ext>
            </a:extLst>
          </p:cNvPr>
          <p:cNvSpPr/>
          <p:nvPr/>
        </p:nvSpPr>
        <p:spPr>
          <a:xfrm rot="5400000">
            <a:off x="972546" y="519105"/>
            <a:ext cx="1714944" cy="14836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pic>
        <p:nvPicPr>
          <p:cNvPr id="13" name="Picture 12">
            <a:extLst>
              <a:ext uri="{FF2B5EF4-FFF2-40B4-BE49-F238E27FC236}">
                <a16:creationId xmlns:a16="http://schemas.microsoft.com/office/drawing/2014/main" id="{B53BA231-BA1F-4F51-B571-58DA88491F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601617" y="2344171"/>
            <a:ext cx="17690840" cy="11249978"/>
          </a:xfrm>
          <a:prstGeom prst="rect">
            <a:avLst/>
          </a:prstGeom>
          <a:noFill/>
          <a:ln>
            <a:noFill/>
          </a:ln>
        </p:spPr>
      </p:pic>
    </p:spTree>
    <p:extLst>
      <p:ext uri="{BB962C8B-B14F-4D97-AF65-F5344CB8AC3E}">
        <p14:creationId xmlns:p14="http://schemas.microsoft.com/office/powerpoint/2010/main" val="275266641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01" name="Image" descr="Image"/>
          <p:cNvPicPr>
            <a:picLocks noChangeAspect="1"/>
          </p:cNvPicPr>
          <p:nvPr/>
        </p:nvPicPr>
        <p:blipFill>
          <a:blip r:embed="rId2">
            <a:alphaModFix amt="4990"/>
          </a:blip>
          <a:srcRect t="23495" b="34358"/>
          <a:stretch>
            <a:fillRect/>
          </a:stretch>
        </p:blipFill>
        <p:spPr>
          <a:xfrm>
            <a:off x="-65664" y="-84402"/>
            <a:ext cx="24515329" cy="13884804"/>
          </a:xfrm>
          <a:prstGeom prst="rect">
            <a:avLst/>
          </a:prstGeom>
          <a:ln w="12700">
            <a:miter lim="400000"/>
          </a:ln>
        </p:spPr>
      </p:pic>
      <p:sp>
        <p:nvSpPr>
          <p:cNvPr id="302" name="Text Placeholder 2"/>
          <p:cNvSpPr txBox="1">
            <a:spLocks noGrp="1"/>
          </p:cNvSpPr>
          <p:nvPr>
            <p:ph type="body" idx="1"/>
          </p:nvPr>
        </p:nvSpPr>
        <p:spPr>
          <a:xfrm>
            <a:off x="1219200" y="3636049"/>
            <a:ext cx="21945600" cy="9061586"/>
          </a:xfrm>
          <a:prstGeom prst="rect">
            <a:avLst/>
          </a:prstGeom>
        </p:spPr>
        <p:txBody>
          <a:bodyPr/>
          <a:lstStyle/>
          <a:p>
            <a:pPr marL="725490" indent="-725490" defTabSz="698620">
              <a:spcBef>
                <a:spcPts val="1900"/>
              </a:spcBef>
              <a:buSzPct val="100000"/>
              <a:buFont typeface="Arial"/>
              <a:buChar char="•"/>
              <a:defRPr sz="5673" u="sng" spc="-185">
                <a:latin typeface="Canela Deck Bold"/>
                <a:ea typeface="Canela Deck Bold"/>
                <a:cs typeface="Canela Deck Bold"/>
                <a:sym typeface="Canela Deck Bold"/>
              </a:defRPr>
            </a:pPr>
            <a:r>
              <a:t>User : </a:t>
            </a:r>
            <a:endParaRPr spc="-169"/>
          </a:p>
          <a:p>
            <a:pPr defTabSz="698620">
              <a:spcBef>
                <a:spcPts val="1900"/>
              </a:spcBef>
              <a:defRPr sz="5673" spc="-185"/>
            </a:pPr>
            <a:r>
              <a:t>1. The user shall be able to successfully login into the system.</a:t>
            </a:r>
          </a:p>
          <a:p>
            <a:pPr defTabSz="698620">
              <a:spcBef>
                <a:spcPts val="1900"/>
              </a:spcBef>
              <a:defRPr sz="5673" spc="-185"/>
            </a:pPr>
            <a:endParaRPr spc="-169"/>
          </a:p>
          <a:p>
            <a:pPr marL="725490" indent="-725490" defTabSz="698620">
              <a:spcBef>
                <a:spcPts val="1900"/>
              </a:spcBef>
              <a:buSzPct val="100000"/>
              <a:buFont typeface="Arial"/>
              <a:buChar char="•"/>
              <a:defRPr sz="5673" u="sng" spc="-185">
                <a:latin typeface="Canela Deck Bold"/>
                <a:ea typeface="Canela Deck Bold"/>
                <a:cs typeface="Canela Deck Bold"/>
                <a:sym typeface="Canela Deck Bold"/>
              </a:defRPr>
            </a:pPr>
            <a:r>
              <a:t>System :</a:t>
            </a:r>
            <a:endParaRPr spc="-169"/>
          </a:p>
          <a:p>
            <a:pPr defTabSz="698620">
              <a:spcBef>
                <a:spcPts val="1900"/>
              </a:spcBef>
              <a:defRPr sz="5673" spc="-185"/>
            </a:pPr>
            <a:r>
              <a:t>1.1 The user shall be able to enter the  User-Id &amp; password.</a:t>
            </a:r>
            <a:endParaRPr spc="-169"/>
          </a:p>
          <a:p>
            <a:pPr defTabSz="698620">
              <a:spcBef>
                <a:spcPts val="1900"/>
              </a:spcBef>
              <a:defRPr sz="5673" spc="-185"/>
            </a:pPr>
            <a:r>
              <a:t>1.2 The user shall be able to see a warning message if the entered credentials are invalid.</a:t>
            </a:r>
          </a:p>
        </p:txBody>
      </p:sp>
      <p:grpSp>
        <p:nvGrpSpPr>
          <p:cNvPr id="305" name="Problem Statement"/>
          <p:cNvGrpSpPr/>
          <p:nvPr/>
        </p:nvGrpSpPr>
        <p:grpSpPr>
          <a:xfrm>
            <a:off x="1005928" y="741038"/>
            <a:ext cx="21957832" cy="1816773"/>
            <a:chOff x="0" y="0"/>
            <a:chExt cx="21957831" cy="1816771"/>
          </a:xfrm>
        </p:grpSpPr>
        <p:sp>
          <p:nvSpPr>
            <p:cNvPr id="303" name="Rectangle"/>
            <p:cNvSpPr/>
            <p:nvPr/>
          </p:nvSpPr>
          <p:spPr>
            <a:xfrm>
              <a:off x="0" y="-1"/>
              <a:ext cx="21957832" cy="1816773"/>
            </a:xfrm>
            <a:prstGeom prst="rect">
              <a:avLst/>
            </a:prstGeom>
            <a:gradFill flip="none" rotWithShape="1">
              <a:gsLst>
                <a:gs pos="0">
                  <a:srgbClr val="131313"/>
                </a:gs>
                <a:gs pos="100000">
                  <a:srgbClr val="378CAF"/>
                </a:gs>
              </a:gsLst>
              <a:lin ang="7869442" scaled="0"/>
            </a:gradFill>
            <a:ln w="12700" cap="flat">
              <a:noFill/>
              <a:miter lim="400000"/>
            </a:ln>
            <a:effectLst>
              <a:outerShdw blurRad="254000" dist="127000" dir="5400000" rotWithShape="0">
                <a:srgbClr val="000000">
                  <a:alpha val="70000"/>
                </a:srgbClr>
              </a:outerShdw>
            </a:effectLst>
          </p:spPr>
          <p:txBody>
            <a:bodyPr wrap="square" lIns="50800" tIns="50800" rIns="50800" bIns="50800" numCol="1" anchor="t">
              <a:noAutofit/>
            </a:bodyPr>
            <a:lstStyle/>
            <a:p>
              <a:pPr>
                <a:lnSpc>
                  <a:spcPct val="80000"/>
                </a:lnSpc>
                <a:defRPr sz="8400" spc="419">
                  <a:solidFill>
                    <a:srgbClr val="FFFFFF"/>
                  </a:solidFill>
                  <a:latin typeface="Canela Bold"/>
                  <a:ea typeface="Canela Bold"/>
                  <a:cs typeface="Canela Bold"/>
                  <a:sym typeface="Canela Bold"/>
                </a:defRPr>
              </a:pPr>
              <a:endParaRPr/>
            </a:p>
          </p:txBody>
        </p:sp>
        <p:sp>
          <p:nvSpPr>
            <p:cNvPr id="304" name="FUNCTIONAL REQUIREMENTS"/>
            <p:cNvSpPr txBox="1"/>
            <p:nvPr/>
          </p:nvSpPr>
          <p:spPr>
            <a:xfrm>
              <a:off x="0" y="-1"/>
              <a:ext cx="21957832" cy="18167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a:bodyPr>
            <a:lstStyle>
              <a:lvl1pPr>
                <a:lnSpc>
                  <a:spcPct val="80000"/>
                </a:lnSpc>
                <a:defRPr sz="8400" spc="400">
                  <a:solidFill>
                    <a:srgbClr val="FFFFFF"/>
                  </a:solidFill>
                  <a:latin typeface="Canela Bold"/>
                  <a:ea typeface="Canela Bold"/>
                  <a:cs typeface="Canela Bold"/>
                  <a:sym typeface="Canela Bold"/>
                </a:defRPr>
              </a:lvl1pPr>
            </a:lstStyle>
            <a:p>
              <a:r>
                <a:t>FUNCTIONAL REQUIREMENTS</a:t>
              </a:r>
            </a:p>
          </p:txBody>
        </p:sp>
      </p:grpSp>
      <p:sp>
        <p:nvSpPr>
          <p:cNvPr id="306" name="Triangle"/>
          <p:cNvSpPr/>
          <p:nvPr/>
        </p:nvSpPr>
        <p:spPr>
          <a:xfrm rot="5400000">
            <a:off x="879026" y="843599"/>
            <a:ext cx="1818061" cy="16116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35" name="Image" descr="Image"/>
          <p:cNvPicPr>
            <a:picLocks noChangeAspect="1"/>
          </p:cNvPicPr>
          <p:nvPr/>
        </p:nvPicPr>
        <p:blipFill>
          <a:blip r:embed="rId2">
            <a:alphaModFix amt="4990"/>
          </a:blip>
          <a:srcRect t="23495" b="34358"/>
          <a:stretch>
            <a:fillRect/>
          </a:stretch>
        </p:blipFill>
        <p:spPr>
          <a:xfrm>
            <a:off x="-65664" y="-84401"/>
            <a:ext cx="24515329" cy="13884805"/>
          </a:xfrm>
          <a:prstGeom prst="rect">
            <a:avLst/>
          </a:prstGeom>
          <a:ln w="12700">
            <a:miter lim="400000"/>
          </a:ln>
        </p:spPr>
      </p:pic>
      <p:sp>
        <p:nvSpPr>
          <p:cNvPr id="136" name="2021-22 Odd Semester…"/>
          <p:cNvSpPr txBox="1">
            <a:spLocks noGrp="1"/>
          </p:cNvSpPr>
          <p:nvPr>
            <p:ph type="body" sz="quarter" idx="1"/>
          </p:nvPr>
        </p:nvSpPr>
        <p:spPr>
          <a:xfrm>
            <a:off x="8027275" y="12700450"/>
            <a:ext cx="8911133" cy="953749"/>
          </a:xfrm>
          <a:prstGeom prst="rect">
            <a:avLst/>
          </a:prstGeom>
        </p:spPr>
        <p:txBody>
          <a:bodyPr/>
          <a:lstStyle/>
          <a:p>
            <a:pPr>
              <a:defRPr sz="2200" spc="-100"/>
            </a:pPr>
            <a:r>
              <a:t>2021-22 Odd Semester </a:t>
            </a:r>
            <a:endParaRPr spc="-22"/>
          </a:p>
          <a:p>
            <a:pPr>
              <a:defRPr sz="2200" spc="-100"/>
            </a:pPr>
            <a:r>
              <a:t>SOCSE, KLE TECHNOLOGICAL UNIVERSITY-HUBLI</a:t>
            </a:r>
          </a:p>
        </p:txBody>
      </p:sp>
      <p:sp>
        <p:nvSpPr>
          <p:cNvPr id="137" name="Fingerprint Forensics"/>
          <p:cNvSpPr txBox="1">
            <a:spLocks noGrp="1"/>
          </p:cNvSpPr>
          <p:nvPr>
            <p:ph type="title"/>
          </p:nvPr>
        </p:nvSpPr>
        <p:spPr>
          <a:xfrm>
            <a:off x="1219200" y="659465"/>
            <a:ext cx="21945602" cy="4267205"/>
          </a:xfrm>
          <a:prstGeom prst="rect">
            <a:avLst/>
          </a:prstGeom>
        </p:spPr>
        <p:txBody>
          <a:bodyPr/>
          <a:lstStyle>
            <a:lvl1pPr>
              <a:defRPr sz="11300" u="sng" spc="-200"/>
            </a:lvl1pPr>
          </a:lstStyle>
          <a:p>
            <a:r>
              <a:t>Fingerprint Liveness Detection</a:t>
            </a:r>
          </a:p>
        </p:txBody>
      </p:sp>
      <p:sp>
        <p:nvSpPr>
          <p:cNvPr id="138" name="Priyanka C Pardeshi          01FE19BCS001           001…"/>
          <p:cNvSpPr txBox="1"/>
          <p:nvPr/>
        </p:nvSpPr>
        <p:spPr>
          <a:xfrm>
            <a:off x="4336084" y="6629681"/>
            <a:ext cx="18103920" cy="3932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lvl="5" indent="2286000" algn="l" defTabSz="825500">
              <a:lnSpc>
                <a:spcPct val="100000"/>
              </a:lnSpc>
              <a:defRPr sz="5400" spc="300" baseline="17948">
                <a:latin typeface="Graphik"/>
                <a:ea typeface="Graphik"/>
                <a:cs typeface="Graphik"/>
                <a:sym typeface="Graphik"/>
              </a:defRPr>
            </a:pPr>
            <a:r>
              <a:rPr dirty="0"/>
              <a:t>Priyanka C </a:t>
            </a:r>
            <a:r>
              <a:rPr dirty="0" err="1"/>
              <a:t>Pardeshi</a:t>
            </a:r>
            <a:r>
              <a:rPr dirty="0"/>
              <a:t>          01FE19BCS014           111</a:t>
            </a:r>
            <a:endParaRPr spc="312" dirty="0"/>
          </a:p>
          <a:p>
            <a:pPr algn="l" defTabSz="825500">
              <a:lnSpc>
                <a:spcPct val="100000"/>
              </a:lnSpc>
              <a:defRPr sz="5400" spc="300" baseline="17948">
                <a:latin typeface="Graphik"/>
                <a:ea typeface="Graphik"/>
                <a:cs typeface="Graphik"/>
                <a:sym typeface="Graphik"/>
              </a:defRPr>
            </a:pPr>
            <a:r>
              <a:rPr dirty="0"/>
              <a:t>              </a:t>
            </a:r>
            <a:r>
              <a:rPr lang="en-IN" dirty="0"/>
              <a:t>   </a:t>
            </a:r>
            <a:r>
              <a:rPr dirty="0"/>
              <a:t> Manisha </a:t>
            </a:r>
            <a:r>
              <a:rPr dirty="0" err="1"/>
              <a:t>Belagal</a:t>
            </a:r>
            <a:r>
              <a:rPr dirty="0"/>
              <a:t>                01FE19BCS207           407</a:t>
            </a:r>
            <a:endParaRPr sz="3900" spc="312" dirty="0"/>
          </a:p>
          <a:p>
            <a:pPr algn="l" defTabSz="825500">
              <a:lnSpc>
                <a:spcPct val="100000"/>
              </a:lnSpc>
              <a:defRPr sz="5400" spc="300" baseline="17948">
                <a:latin typeface="Graphik"/>
                <a:ea typeface="Graphik"/>
                <a:cs typeface="Graphik"/>
                <a:sym typeface="Graphik"/>
              </a:defRPr>
            </a:pPr>
            <a:r>
              <a:rPr dirty="0"/>
              <a:t>              </a:t>
            </a:r>
            <a:r>
              <a:rPr lang="en-IN" dirty="0"/>
              <a:t>   </a:t>
            </a:r>
            <a:r>
              <a:rPr dirty="0"/>
              <a:t> Mehar Anjum                     01FE19BCS208           408</a:t>
            </a:r>
            <a:endParaRPr sz="3900" spc="312" dirty="0"/>
          </a:p>
          <a:p>
            <a:pPr lvl="1" indent="457200" algn="l" defTabSz="825500">
              <a:lnSpc>
                <a:spcPct val="100000"/>
              </a:lnSpc>
              <a:defRPr sz="5400" spc="300" baseline="17948">
                <a:latin typeface="Graphik"/>
                <a:ea typeface="Graphik"/>
                <a:cs typeface="Graphik"/>
                <a:sym typeface="Graphik"/>
              </a:defRPr>
            </a:pPr>
            <a:r>
              <a:rPr dirty="0"/>
              <a:t>           </a:t>
            </a:r>
            <a:r>
              <a:rPr lang="en-IN" dirty="0"/>
              <a:t>  </a:t>
            </a:r>
            <a:r>
              <a:rPr dirty="0"/>
              <a:t> </a:t>
            </a:r>
            <a:r>
              <a:rPr dirty="0" err="1"/>
              <a:t>Devyansh</a:t>
            </a:r>
            <a:r>
              <a:rPr dirty="0"/>
              <a:t> Agrawal             01FE19BCS245           443</a:t>
            </a:r>
          </a:p>
        </p:txBody>
      </p:sp>
      <p:pic>
        <p:nvPicPr>
          <p:cNvPr id="139" name="logo-2.png" descr="logo-2.png"/>
          <p:cNvPicPr>
            <a:picLocks noChangeAspect="1"/>
          </p:cNvPicPr>
          <p:nvPr/>
        </p:nvPicPr>
        <p:blipFill>
          <a:blip r:embed="rId3"/>
          <a:stretch>
            <a:fillRect/>
          </a:stretch>
        </p:blipFill>
        <p:spPr>
          <a:xfrm>
            <a:off x="8082622" y="740030"/>
            <a:ext cx="8800437" cy="2091402"/>
          </a:xfrm>
          <a:prstGeom prst="rect">
            <a:avLst/>
          </a:prstGeom>
          <a:ln w="12700">
            <a:miter lim="400000"/>
          </a:ln>
        </p:spPr>
      </p:pic>
      <p:sp>
        <p:nvSpPr>
          <p:cNvPr id="140" name="V SEM MINI PROJECT…"/>
          <p:cNvSpPr txBox="1"/>
          <p:nvPr/>
        </p:nvSpPr>
        <p:spPr>
          <a:xfrm>
            <a:off x="1097494" y="4692524"/>
            <a:ext cx="21761810" cy="2091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lvl="2" indent="914400" defTabSz="825500">
              <a:lnSpc>
                <a:spcPct val="100000"/>
              </a:lnSpc>
              <a:defRPr sz="3200" spc="400">
                <a:latin typeface="Times New Roman"/>
                <a:ea typeface="Times New Roman"/>
                <a:cs typeface="Times New Roman"/>
                <a:sym typeface="Times New Roman"/>
              </a:defRPr>
            </a:pPr>
            <a:r>
              <a:rPr dirty="0"/>
              <a:t>V SEM MINI PROJECT</a:t>
            </a:r>
            <a:endParaRPr spc="480" dirty="0"/>
          </a:p>
          <a:p>
            <a:pPr lvl="2" indent="914400" defTabSz="825500">
              <a:lnSpc>
                <a:spcPct val="100000"/>
              </a:lnSpc>
              <a:defRPr sz="3200" spc="400">
                <a:latin typeface="Times New Roman"/>
                <a:ea typeface="Times New Roman"/>
                <a:cs typeface="Times New Roman"/>
                <a:sym typeface="Times New Roman"/>
              </a:defRPr>
            </a:pPr>
            <a:r>
              <a:rPr dirty="0"/>
              <a:t>Course Code: </a:t>
            </a:r>
            <a:r>
              <a:rPr lang="en-IN" b="0" i="0">
                <a:solidFill>
                  <a:schemeClr val="tx1"/>
                </a:solidFill>
                <a:effectLst/>
                <a:latin typeface="Muli"/>
              </a:rPr>
              <a:t>15ECSW301</a:t>
            </a:r>
            <a:endParaRPr spc="480"/>
          </a:p>
          <a:p>
            <a:pPr lvl="2" indent="914400" defTabSz="825500">
              <a:lnSpc>
                <a:spcPct val="100000"/>
              </a:lnSpc>
              <a:defRPr sz="3200" spc="400">
                <a:latin typeface="Times New Roman"/>
                <a:ea typeface="Times New Roman"/>
                <a:cs typeface="Times New Roman"/>
                <a:sym typeface="Times New Roman"/>
              </a:defRPr>
            </a:pPr>
            <a:r>
              <a:rPr dirty="0"/>
              <a:t>Team Number: M21</a:t>
            </a:r>
          </a:p>
        </p:txBody>
      </p:sp>
      <p:sp>
        <p:nvSpPr>
          <p:cNvPr id="141" name="Under the guidance of…"/>
          <p:cNvSpPr txBox="1"/>
          <p:nvPr/>
        </p:nvSpPr>
        <p:spPr>
          <a:xfrm>
            <a:off x="6512407" y="10791435"/>
            <a:ext cx="11940869" cy="2178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defTabSz="569594">
              <a:lnSpc>
                <a:spcPct val="100000"/>
              </a:lnSpc>
              <a:defRPr sz="4400" b="1" u="sng" spc="-100">
                <a:latin typeface="Graphik"/>
                <a:ea typeface="Graphik"/>
                <a:cs typeface="Graphik"/>
                <a:sym typeface="Graphik"/>
              </a:defRPr>
            </a:pPr>
            <a:r>
              <a:t>Under the guidance of</a:t>
            </a:r>
            <a:endParaRPr spc="-33"/>
          </a:p>
          <a:p>
            <a:pPr defTabSz="569594">
              <a:lnSpc>
                <a:spcPct val="100000"/>
              </a:lnSpc>
              <a:defRPr sz="3300" spc="-100">
                <a:latin typeface="Graphik"/>
                <a:ea typeface="Graphik"/>
                <a:cs typeface="Graphik"/>
                <a:sym typeface="Graphik"/>
              </a:defRPr>
            </a:pPr>
            <a:r>
              <a:t>Mrs. Neha Tarannum</a:t>
            </a:r>
          </a:p>
        </p:txBody>
      </p:sp>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 xmlns:m="http://schemas.openxmlformats.org/officeDocument/2006/math" xmlns:a14="http://schemas.microsoft.com/office/drawing/2010/main">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08" name="Image" descr="Image"/>
          <p:cNvPicPr>
            <a:picLocks noChangeAspect="1"/>
          </p:cNvPicPr>
          <p:nvPr/>
        </p:nvPicPr>
        <p:blipFill>
          <a:blip r:embed="rId2">
            <a:alphaModFix amt="4990"/>
          </a:blip>
          <a:srcRect t="23495" b="34358"/>
          <a:stretch>
            <a:fillRect/>
          </a:stretch>
        </p:blipFill>
        <p:spPr>
          <a:xfrm>
            <a:off x="-65664" y="-84402"/>
            <a:ext cx="24515329" cy="13884804"/>
          </a:xfrm>
          <a:prstGeom prst="rect">
            <a:avLst/>
          </a:prstGeom>
          <a:ln w="12700">
            <a:miter lim="400000"/>
          </a:ln>
        </p:spPr>
      </p:pic>
      <p:sp>
        <p:nvSpPr>
          <p:cNvPr id="309" name="Text Placeholder 2"/>
          <p:cNvSpPr txBox="1">
            <a:spLocks noGrp="1"/>
          </p:cNvSpPr>
          <p:nvPr>
            <p:ph type="body" idx="1"/>
          </p:nvPr>
        </p:nvSpPr>
        <p:spPr>
          <a:xfrm>
            <a:off x="1219200" y="3504403"/>
            <a:ext cx="21945600" cy="8894345"/>
          </a:xfrm>
          <a:prstGeom prst="rect">
            <a:avLst/>
          </a:prstGeom>
        </p:spPr>
        <p:txBody>
          <a:bodyPr/>
          <a:lstStyle/>
          <a:p>
            <a:pPr marL="748893" indent="-748893" defTabSz="721156">
              <a:spcBef>
                <a:spcPts val="2000"/>
              </a:spcBef>
              <a:buSzPct val="100000"/>
              <a:buFont typeface="Arial"/>
              <a:buChar char="•"/>
              <a:defRPr sz="5856" u="sng" spc="-191">
                <a:latin typeface="Canela Deck Bold"/>
                <a:ea typeface="Canela Deck Bold"/>
                <a:cs typeface="Canela Deck Bold"/>
                <a:sym typeface="Canela Deck Bold"/>
              </a:defRPr>
            </a:pPr>
            <a:r>
              <a:t>User :</a:t>
            </a:r>
            <a:endParaRPr spc="-174"/>
          </a:p>
          <a:p>
            <a:pPr defTabSz="721156">
              <a:spcBef>
                <a:spcPts val="2000"/>
              </a:spcBef>
              <a:defRPr sz="5856" spc="-191"/>
            </a:pPr>
            <a:r>
              <a:t>2. User shall be able to upload the image.</a:t>
            </a:r>
          </a:p>
          <a:p>
            <a:pPr defTabSz="721156">
              <a:spcBef>
                <a:spcPts val="2000"/>
              </a:spcBef>
              <a:defRPr sz="5856" spc="-191"/>
            </a:pPr>
            <a:endParaRPr spc="-174"/>
          </a:p>
          <a:p>
            <a:pPr marL="587141" indent="-587141" defTabSz="721156">
              <a:spcBef>
                <a:spcPts val="2000"/>
              </a:spcBef>
              <a:buSzPct val="100000"/>
              <a:buChar char="•"/>
              <a:defRPr sz="5856" u="sng" spc="-191">
                <a:latin typeface="Canela Deck Bold"/>
                <a:ea typeface="Canela Deck Bold"/>
                <a:cs typeface="Canela Deck Bold"/>
                <a:sym typeface="Canela Deck Bold"/>
              </a:defRPr>
            </a:pPr>
            <a:r>
              <a:t>System :</a:t>
            </a:r>
            <a:endParaRPr spc="-174"/>
          </a:p>
          <a:p>
            <a:pPr defTabSz="721156">
              <a:spcBef>
                <a:spcPts val="2000"/>
              </a:spcBef>
              <a:defRPr sz="5856" spc="-191"/>
            </a:pPr>
            <a:r>
              <a:t>2.1 The user shall be able to upload the image only in .jpeg or .png format.</a:t>
            </a:r>
            <a:endParaRPr spc="-174"/>
          </a:p>
          <a:p>
            <a:pPr defTabSz="721156">
              <a:spcBef>
                <a:spcPts val="2000"/>
              </a:spcBef>
              <a:defRPr sz="5856" spc="-191"/>
            </a:pPr>
            <a:r>
              <a:t>2.2 The user shall be able to view the uploaded image.</a:t>
            </a:r>
          </a:p>
        </p:txBody>
      </p:sp>
      <p:grpSp>
        <p:nvGrpSpPr>
          <p:cNvPr id="312" name="Problem Statement"/>
          <p:cNvGrpSpPr/>
          <p:nvPr/>
        </p:nvGrpSpPr>
        <p:grpSpPr>
          <a:xfrm>
            <a:off x="1005928" y="741038"/>
            <a:ext cx="21957832" cy="1816773"/>
            <a:chOff x="0" y="0"/>
            <a:chExt cx="21957831" cy="1816771"/>
          </a:xfrm>
        </p:grpSpPr>
        <p:sp>
          <p:nvSpPr>
            <p:cNvPr id="310" name="Rectangle"/>
            <p:cNvSpPr/>
            <p:nvPr/>
          </p:nvSpPr>
          <p:spPr>
            <a:xfrm>
              <a:off x="0" y="-1"/>
              <a:ext cx="21957832" cy="1816773"/>
            </a:xfrm>
            <a:prstGeom prst="rect">
              <a:avLst/>
            </a:prstGeom>
            <a:gradFill flip="none" rotWithShape="1">
              <a:gsLst>
                <a:gs pos="0">
                  <a:srgbClr val="131313"/>
                </a:gs>
                <a:gs pos="100000">
                  <a:srgbClr val="378CAF"/>
                </a:gs>
              </a:gsLst>
              <a:lin ang="7869442" scaled="0"/>
            </a:gradFill>
            <a:ln w="12700" cap="flat">
              <a:noFill/>
              <a:miter lim="400000"/>
            </a:ln>
            <a:effectLst>
              <a:outerShdw blurRad="254000" dist="127000" dir="5400000" rotWithShape="0">
                <a:srgbClr val="000000">
                  <a:alpha val="70000"/>
                </a:srgbClr>
              </a:outerShdw>
            </a:effectLst>
          </p:spPr>
          <p:txBody>
            <a:bodyPr wrap="square" lIns="50800" tIns="50800" rIns="50800" bIns="50800" numCol="1" anchor="t">
              <a:noAutofit/>
            </a:bodyPr>
            <a:lstStyle/>
            <a:p>
              <a:pPr>
                <a:lnSpc>
                  <a:spcPct val="80000"/>
                </a:lnSpc>
                <a:defRPr sz="8400" spc="419">
                  <a:solidFill>
                    <a:srgbClr val="FFFFFF"/>
                  </a:solidFill>
                  <a:latin typeface="Canela Bold"/>
                  <a:ea typeface="Canela Bold"/>
                  <a:cs typeface="Canela Bold"/>
                  <a:sym typeface="Canela Bold"/>
                </a:defRPr>
              </a:pPr>
              <a:endParaRPr/>
            </a:p>
          </p:txBody>
        </p:sp>
        <p:sp>
          <p:nvSpPr>
            <p:cNvPr id="311" name="FUNCTIONAL REQUIREMENTS"/>
            <p:cNvSpPr txBox="1"/>
            <p:nvPr/>
          </p:nvSpPr>
          <p:spPr>
            <a:xfrm>
              <a:off x="0" y="-1"/>
              <a:ext cx="21957832" cy="18167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a:bodyPr>
            <a:lstStyle>
              <a:lvl1pPr>
                <a:lnSpc>
                  <a:spcPct val="80000"/>
                </a:lnSpc>
                <a:defRPr sz="8400" spc="400">
                  <a:solidFill>
                    <a:srgbClr val="FFFFFF"/>
                  </a:solidFill>
                  <a:latin typeface="Canela Bold"/>
                  <a:ea typeface="Canela Bold"/>
                  <a:cs typeface="Canela Bold"/>
                  <a:sym typeface="Canela Bold"/>
                </a:defRPr>
              </a:lvl1pPr>
            </a:lstStyle>
            <a:p>
              <a:r>
                <a:t>FUNCTIONAL REQUIREMENTS</a:t>
              </a:r>
            </a:p>
          </p:txBody>
        </p:sp>
      </p:grpSp>
      <p:sp>
        <p:nvSpPr>
          <p:cNvPr id="313" name="Triangle"/>
          <p:cNvSpPr/>
          <p:nvPr/>
        </p:nvSpPr>
        <p:spPr>
          <a:xfrm rot="5400000">
            <a:off x="879026" y="843599"/>
            <a:ext cx="1818061" cy="16116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15" name="Image" descr="Image"/>
          <p:cNvPicPr>
            <a:picLocks noChangeAspect="1"/>
          </p:cNvPicPr>
          <p:nvPr/>
        </p:nvPicPr>
        <p:blipFill>
          <a:blip r:embed="rId2">
            <a:alphaModFix amt="4990"/>
          </a:blip>
          <a:srcRect t="23495" b="34358"/>
          <a:stretch>
            <a:fillRect/>
          </a:stretch>
        </p:blipFill>
        <p:spPr>
          <a:xfrm>
            <a:off x="-65664" y="-84402"/>
            <a:ext cx="24515329" cy="13884804"/>
          </a:xfrm>
          <a:prstGeom prst="rect">
            <a:avLst/>
          </a:prstGeom>
          <a:ln w="12700">
            <a:miter lim="400000"/>
          </a:ln>
        </p:spPr>
      </p:pic>
      <p:sp>
        <p:nvSpPr>
          <p:cNvPr id="316" name="Text Placeholder 2"/>
          <p:cNvSpPr txBox="1">
            <a:spLocks noGrp="1"/>
          </p:cNvSpPr>
          <p:nvPr>
            <p:ph type="body" idx="1"/>
          </p:nvPr>
        </p:nvSpPr>
        <p:spPr>
          <a:xfrm>
            <a:off x="1302419" y="3576097"/>
            <a:ext cx="22146076" cy="9157463"/>
          </a:xfrm>
          <a:prstGeom prst="rect">
            <a:avLst/>
          </a:prstGeom>
        </p:spPr>
        <p:txBody>
          <a:bodyPr/>
          <a:lstStyle/>
          <a:p>
            <a:pPr marL="773324" indent="-773324" defTabSz="744683">
              <a:spcBef>
                <a:spcPts val="2100"/>
              </a:spcBef>
              <a:buSzPct val="100000"/>
              <a:buFont typeface="Arial"/>
              <a:buChar char="•"/>
              <a:defRPr sz="5673" u="sng" spc="-174">
                <a:latin typeface="Canela Deck Bold"/>
                <a:ea typeface="Canela Deck Bold"/>
                <a:cs typeface="Canela Deck Bold"/>
                <a:sym typeface="Canela Deck Bold"/>
              </a:defRPr>
            </a:pPr>
            <a:r>
              <a:rPr dirty="0"/>
              <a:t>User :</a:t>
            </a:r>
            <a:endParaRPr spc="-169" dirty="0"/>
          </a:p>
          <a:p>
            <a:pPr defTabSz="744683">
              <a:spcBef>
                <a:spcPts val="2100"/>
              </a:spcBef>
              <a:defRPr sz="5673" spc="-174"/>
            </a:pPr>
            <a:r>
              <a:rPr dirty="0"/>
              <a:t>3. User shall be able to view the result.</a:t>
            </a:r>
          </a:p>
          <a:p>
            <a:pPr defTabSz="744683">
              <a:spcBef>
                <a:spcPts val="2100"/>
              </a:spcBef>
              <a:defRPr sz="5673" spc="-174"/>
            </a:pPr>
            <a:endParaRPr spc="-169" dirty="0"/>
          </a:p>
          <a:p>
            <a:pPr marL="773324" indent="-773324" defTabSz="744683">
              <a:spcBef>
                <a:spcPts val="2100"/>
              </a:spcBef>
              <a:buSzPct val="100000"/>
              <a:buFont typeface="Arial"/>
              <a:buChar char="•"/>
              <a:defRPr sz="5673" u="sng" spc="-174">
                <a:latin typeface="Canela Deck Bold"/>
                <a:ea typeface="Canela Deck Bold"/>
                <a:cs typeface="Canela Deck Bold"/>
                <a:sym typeface="Canela Deck Bold"/>
              </a:defRPr>
            </a:pPr>
            <a:r>
              <a:rPr dirty="0"/>
              <a:t>System :</a:t>
            </a:r>
            <a:endParaRPr spc="-169" dirty="0"/>
          </a:p>
          <a:p>
            <a:pPr defTabSz="744683">
              <a:spcBef>
                <a:spcPts val="2100"/>
              </a:spcBef>
              <a:defRPr sz="5673" spc="-174"/>
            </a:pPr>
            <a:r>
              <a:rPr dirty="0"/>
              <a:t>3.1 The user shall be able to view the result </a:t>
            </a:r>
            <a:r>
              <a:rPr dirty="0" err="1"/>
              <a:t>i.e</a:t>
            </a:r>
            <a:r>
              <a:rPr dirty="0"/>
              <a:t> real or fake.</a:t>
            </a:r>
            <a:endParaRPr spc="-169" dirty="0"/>
          </a:p>
          <a:p>
            <a:pPr algn="just" defTabSz="744683">
              <a:spcBef>
                <a:spcPts val="2100"/>
              </a:spcBef>
              <a:defRPr sz="5673" spc="-174"/>
            </a:pPr>
            <a:r>
              <a:rPr dirty="0"/>
              <a:t>3.2 The user shall be able to view the spoofing material i.e., </a:t>
            </a:r>
            <a:r>
              <a:rPr dirty="0" err="1"/>
              <a:t>ecoflex</a:t>
            </a:r>
            <a:r>
              <a:rPr dirty="0"/>
              <a:t>, body double and play doh</a:t>
            </a:r>
            <a:r>
              <a:rPr lang="en-IN" dirty="0"/>
              <a:t> if it’s a </a:t>
            </a:r>
            <a:r>
              <a:rPr lang="en-IN"/>
              <a:t>fake fingerprint</a:t>
            </a:r>
            <a:r>
              <a:t> .</a:t>
            </a:r>
          </a:p>
        </p:txBody>
      </p:sp>
      <p:grpSp>
        <p:nvGrpSpPr>
          <p:cNvPr id="319" name="Problem Statement"/>
          <p:cNvGrpSpPr/>
          <p:nvPr/>
        </p:nvGrpSpPr>
        <p:grpSpPr>
          <a:xfrm>
            <a:off x="1005928" y="741038"/>
            <a:ext cx="21957832" cy="1816773"/>
            <a:chOff x="0" y="0"/>
            <a:chExt cx="21957831" cy="1816771"/>
          </a:xfrm>
        </p:grpSpPr>
        <p:sp>
          <p:nvSpPr>
            <p:cNvPr id="317" name="Rectangle"/>
            <p:cNvSpPr/>
            <p:nvPr/>
          </p:nvSpPr>
          <p:spPr>
            <a:xfrm>
              <a:off x="0" y="-1"/>
              <a:ext cx="21957832" cy="1816773"/>
            </a:xfrm>
            <a:prstGeom prst="rect">
              <a:avLst/>
            </a:prstGeom>
            <a:gradFill flip="none" rotWithShape="1">
              <a:gsLst>
                <a:gs pos="0">
                  <a:srgbClr val="131313"/>
                </a:gs>
                <a:gs pos="100000">
                  <a:srgbClr val="378CAF"/>
                </a:gs>
              </a:gsLst>
              <a:lin ang="7869442" scaled="0"/>
            </a:gradFill>
            <a:ln w="12700" cap="flat">
              <a:noFill/>
              <a:miter lim="400000"/>
            </a:ln>
            <a:effectLst>
              <a:outerShdw blurRad="254000" dist="127000" dir="5400000" rotWithShape="0">
                <a:srgbClr val="000000">
                  <a:alpha val="70000"/>
                </a:srgbClr>
              </a:outerShdw>
            </a:effectLst>
          </p:spPr>
          <p:txBody>
            <a:bodyPr wrap="square" lIns="50800" tIns="50800" rIns="50800" bIns="50800" numCol="1" anchor="t">
              <a:noAutofit/>
            </a:bodyPr>
            <a:lstStyle/>
            <a:p>
              <a:pPr>
                <a:lnSpc>
                  <a:spcPct val="80000"/>
                </a:lnSpc>
                <a:defRPr sz="8400" spc="419">
                  <a:solidFill>
                    <a:srgbClr val="FFFFFF"/>
                  </a:solidFill>
                  <a:latin typeface="Canela Bold"/>
                  <a:ea typeface="Canela Bold"/>
                  <a:cs typeface="Canela Bold"/>
                  <a:sym typeface="Canela Bold"/>
                </a:defRPr>
              </a:pPr>
              <a:endParaRPr/>
            </a:p>
          </p:txBody>
        </p:sp>
        <p:sp>
          <p:nvSpPr>
            <p:cNvPr id="318" name="FUNCTIONAL REQUIREMENTS"/>
            <p:cNvSpPr txBox="1"/>
            <p:nvPr/>
          </p:nvSpPr>
          <p:spPr>
            <a:xfrm>
              <a:off x="0" y="-1"/>
              <a:ext cx="21957832" cy="18167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a:bodyPr>
            <a:lstStyle>
              <a:lvl1pPr>
                <a:lnSpc>
                  <a:spcPct val="80000"/>
                </a:lnSpc>
                <a:defRPr sz="8400" spc="400">
                  <a:solidFill>
                    <a:srgbClr val="FFFFFF"/>
                  </a:solidFill>
                  <a:latin typeface="Canela Bold"/>
                  <a:ea typeface="Canela Bold"/>
                  <a:cs typeface="Canela Bold"/>
                  <a:sym typeface="Canela Bold"/>
                </a:defRPr>
              </a:lvl1pPr>
            </a:lstStyle>
            <a:p>
              <a:r>
                <a:t>FUNCTIONAL REQUIREMENTS</a:t>
              </a:r>
            </a:p>
          </p:txBody>
        </p:sp>
      </p:grpSp>
      <p:sp>
        <p:nvSpPr>
          <p:cNvPr id="320" name="Triangle"/>
          <p:cNvSpPr/>
          <p:nvPr/>
        </p:nvSpPr>
        <p:spPr>
          <a:xfrm rot="5400000">
            <a:off x="879026" y="843599"/>
            <a:ext cx="1818061" cy="16116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22" name="Image" descr="Image"/>
          <p:cNvPicPr>
            <a:picLocks noChangeAspect="1"/>
          </p:cNvPicPr>
          <p:nvPr/>
        </p:nvPicPr>
        <p:blipFill>
          <a:blip r:embed="rId2">
            <a:alphaModFix amt="4990"/>
          </a:blip>
          <a:srcRect t="23495" b="34358"/>
          <a:stretch>
            <a:fillRect/>
          </a:stretch>
        </p:blipFill>
        <p:spPr>
          <a:xfrm>
            <a:off x="-65664" y="-84402"/>
            <a:ext cx="24515329" cy="13884804"/>
          </a:xfrm>
          <a:prstGeom prst="rect">
            <a:avLst/>
          </a:prstGeom>
          <a:ln w="12700">
            <a:miter lim="400000"/>
          </a:ln>
        </p:spPr>
      </p:pic>
      <p:sp>
        <p:nvSpPr>
          <p:cNvPr id="323" name="Text Placeholder 2"/>
          <p:cNvSpPr txBox="1">
            <a:spLocks noGrp="1"/>
          </p:cNvSpPr>
          <p:nvPr>
            <p:ph type="body" idx="1"/>
          </p:nvPr>
        </p:nvSpPr>
        <p:spPr>
          <a:prstGeom prst="rect">
            <a:avLst/>
          </a:prstGeom>
        </p:spPr>
        <p:txBody>
          <a:bodyPr/>
          <a:lstStyle/>
          <a:p>
            <a:pPr marL="745807" indent="-745807" defTabSz="718184">
              <a:lnSpc>
                <a:spcPct val="90000"/>
              </a:lnSpc>
              <a:spcBef>
                <a:spcPts val="2000"/>
              </a:spcBef>
              <a:buSzPct val="100000"/>
              <a:buFont typeface="Canela Deck Regular"/>
              <a:buChar char="❑"/>
              <a:defRPr sz="5300" spc="-200"/>
            </a:pPr>
            <a:r>
              <a:t>The desired output should be displayed within 3 seconds.</a:t>
            </a:r>
            <a:endParaRPr spc="-117"/>
          </a:p>
          <a:p>
            <a:pPr marL="745807" indent="-745807" defTabSz="718184">
              <a:lnSpc>
                <a:spcPct val="90000"/>
              </a:lnSpc>
              <a:spcBef>
                <a:spcPts val="2000"/>
              </a:spcBef>
              <a:buSzPct val="100000"/>
              <a:buFont typeface="Canela Deck Regular"/>
              <a:buChar char="❑"/>
              <a:defRPr sz="5300" spc="-200"/>
            </a:pPr>
            <a:r>
              <a:t>The user should be redirected to the homepage after login within 3 seconds.</a:t>
            </a:r>
            <a:endParaRPr spc="-117"/>
          </a:p>
          <a:p>
            <a:pPr marL="745807" indent="-745807" defTabSz="718184">
              <a:lnSpc>
                <a:spcPct val="90000"/>
              </a:lnSpc>
              <a:spcBef>
                <a:spcPts val="2000"/>
              </a:spcBef>
              <a:buSzPct val="100000"/>
              <a:buFont typeface="Canela Deck Regular"/>
              <a:buChar char="❑"/>
              <a:defRPr sz="5300" spc="-200"/>
            </a:pPr>
            <a:r>
              <a:t>The format of the input image should be either .jpeg or .png.</a:t>
            </a:r>
            <a:endParaRPr spc="-117"/>
          </a:p>
          <a:p>
            <a:pPr marL="745807" indent="-745807" defTabSz="718184">
              <a:lnSpc>
                <a:spcPct val="90000"/>
              </a:lnSpc>
              <a:spcBef>
                <a:spcPts val="2000"/>
              </a:spcBef>
              <a:buSzPct val="100000"/>
              <a:buFont typeface="Canela Deck Regular"/>
              <a:buChar char="❑"/>
              <a:defRPr sz="5300" spc="-200"/>
            </a:pPr>
            <a:r>
              <a:t>To attain the accuracy of at least  90% for determining the authenticity of the fingerprint.</a:t>
            </a:r>
            <a:endParaRPr spc="-117"/>
          </a:p>
          <a:p>
            <a:pPr marL="745807" indent="-745807" defTabSz="718184">
              <a:lnSpc>
                <a:spcPct val="90000"/>
              </a:lnSpc>
              <a:spcBef>
                <a:spcPts val="2000"/>
              </a:spcBef>
              <a:buSzPct val="100000"/>
              <a:buFont typeface="Canela Deck Regular"/>
              <a:buChar char="❑"/>
              <a:defRPr sz="5300" spc="-200"/>
            </a:pPr>
            <a:r>
              <a:t>The minimum requirement of this system is 8 GB RAM ,Windows 8 operating system.</a:t>
            </a:r>
          </a:p>
        </p:txBody>
      </p:sp>
      <p:grpSp>
        <p:nvGrpSpPr>
          <p:cNvPr id="326" name="Problem Statement"/>
          <p:cNvGrpSpPr/>
          <p:nvPr/>
        </p:nvGrpSpPr>
        <p:grpSpPr>
          <a:xfrm>
            <a:off x="1005928" y="741038"/>
            <a:ext cx="21957832" cy="1816773"/>
            <a:chOff x="0" y="0"/>
            <a:chExt cx="21957831" cy="1816771"/>
          </a:xfrm>
        </p:grpSpPr>
        <p:sp>
          <p:nvSpPr>
            <p:cNvPr id="324" name="Rectangle"/>
            <p:cNvSpPr/>
            <p:nvPr/>
          </p:nvSpPr>
          <p:spPr>
            <a:xfrm>
              <a:off x="0" y="-1"/>
              <a:ext cx="21957832" cy="1816773"/>
            </a:xfrm>
            <a:prstGeom prst="rect">
              <a:avLst/>
            </a:prstGeom>
            <a:gradFill flip="none" rotWithShape="1">
              <a:gsLst>
                <a:gs pos="0">
                  <a:srgbClr val="131313"/>
                </a:gs>
                <a:gs pos="100000">
                  <a:srgbClr val="378CAF"/>
                </a:gs>
              </a:gsLst>
              <a:lin ang="7869442" scaled="0"/>
            </a:gradFill>
            <a:ln w="12700" cap="flat">
              <a:noFill/>
              <a:miter lim="400000"/>
            </a:ln>
            <a:effectLst>
              <a:outerShdw blurRad="254000" dist="127000" dir="5400000" rotWithShape="0">
                <a:srgbClr val="000000">
                  <a:alpha val="70000"/>
                </a:srgbClr>
              </a:outerShdw>
            </a:effectLst>
          </p:spPr>
          <p:txBody>
            <a:bodyPr wrap="square" lIns="50800" tIns="50800" rIns="50800" bIns="50800" numCol="1" anchor="t">
              <a:noAutofit/>
            </a:bodyPr>
            <a:lstStyle/>
            <a:p>
              <a:pPr>
                <a:lnSpc>
                  <a:spcPct val="80000"/>
                </a:lnSpc>
                <a:defRPr sz="8400" spc="419">
                  <a:solidFill>
                    <a:srgbClr val="FFFFFF"/>
                  </a:solidFill>
                  <a:latin typeface="Canela Bold"/>
                  <a:ea typeface="Canela Bold"/>
                  <a:cs typeface="Canela Bold"/>
                  <a:sym typeface="Canela Bold"/>
                </a:defRPr>
              </a:pPr>
              <a:endParaRPr/>
            </a:p>
          </p:txBody>
        </p:sp>
        <p:sp>
          <p:nvSpPr>
            <p:cNvPr id="325" name="NON-FUNCTIONAL REQUIREMENTS"/>
            <p:cNvSpPr txBox="1"/>
            <p:nvPr/>
          </p:nvSpPr>
          <p:spPr>
            <a:xfrm>
              <a:off x="0" y="-1"/>
              <a:ext cx="21957832" cy="18167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a:bodyPr>
            <a:lstStyle>
              <a:lvl1pPr>
                <a:lnSpc>
                  <a:spcPct val="80000"/>
                </a:lnSpc>
                <a:defRPr sz="8400" spc="-168">
                  <a:solidFill>
                    <a:srgbClr val="FFFFFF"/>
                  </a:solidFill>
                  <a:latin typeface="Canela Bold"/>
                  <a:ea typeface="Canela Bold"/>
                  <a:cs typeface="Canela Bold"/>
                  <a:sym typeface="Canela Bold"/>
                </a:defRPr>
              </a:lvl1pPr>
            </a:lstStyle>
            <a:p>
              <a:r>
                <a:t>NON-FUNCTIONAL REQUIREMENTS</a:t>
              </a:r>
            </a:p>
          </p:txBody>
        </p:sp>
      </p:grpSp>
      <p:sp>
        <p:nvSpPr>
          <p:cNvPr id="327" name="Triangle"/>
          <p:cNvSpPr/>
          <p:nvPr/>
        </p:nvSpPr>
        <p:spPr>
          <a:xfrm rot="5400000">
            <a:off x="879026" y="843599"/>
            <a:ext cx="1818061" cy="16116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29" name="Image" descr="Image"/>
          <p:cNvPicPr>
            <a:picLocks noChangeAspect="1"/>
          </p:cNvPicPr>
          <p:nvPr/>
        </p:nvPicPr>
        <p:blipFill>
          <a:blip r:embed="rId2">
            <a:alphaModFix amt="4990"/>
          </a:blip>
          <a:srcRect t="23495" b="34358"/>
          <a:stretch>
            <a:fillRect/>
          </a:stretch>
        </p:blipFill>
        <p:spPr>
          <a:xfrm>
            <a:off x="-65664" y="-84402"/>
            <a:ext cx="24515329" cy="13884804"/>
          </a:xfrm>
          <a:prstGeom prst="rect">
            <a:avLst/>
          </a:prstGeom>
          <a:ln w="12700">
            <a:miter lim="400000"/>
          </a:ln>
        </p:spPr>
      </p:pic>
      <p:grpSp>
        <p:nvGrpSpPr>
          <p:cNvPr id="332" name="Problem Statement"/>
          <p:cNvGrpSpPr/>
          <p:nvPr/>
        </p:nvGrpSpPr>
        <p:grpSpPr>
          <a:xfrm>
            <a:off x="1005928" y="243406"/>
            <a:ext cx="21957832" cy="1816772"/>
            <a:chOff x="0" y="0"/>
            <a:chExt cx="21957831" cy="1816771"/>
          </a:xfrm>
        </p:grpSpPr>
        <p:sp>
          <p:nvSpPr>
            <p:cNvPr id="330" name="Rectangle"/>
            <p:cNvSpPr/>
            <p:nvPr/>
          </p:nvSpPr>
          <p:spPr>
            <a:xfrm>
              <a:off x="0" y="-1"/>
              <a:ext cx="21957832" cy="1816773"/>
            </a:xfrm>
            <a:prstGeom prst="rect">
              <a:avLst/>
            </a:prstGeom>
            <a:gradFill flip="none" rotWithShape="1">
              <a:gsLst>
                <a:gs pos="0">
                  <a:srgbClr val="131313"/>
                </a:gs>
                <a:gs pos="100000">
                  <a:srgbClr val="378CAF"/>
                </a:gs>
              </a:gsLst>
              <a:lin ang="7869442" scaled="0"/>
            </a:gradFill>
            <a:ln w="12700" cap="flat">
              <a:noFill/>
              <a:miter lim="400000"/>
            </a:ln>
            <a:effectLst>
              <a:outerShdw blurRad="254000" dist="127000" dir="5400000" rotWithShape="0">
                <a:srgbClr val="000000">
                  <a:alpha val="70000"/>
                </a:srgbClr>
              </a:outerShdw>
            </a:effectLst>
          </p:spPr>
          <p:txBody>
            <a:bodyPr wrap="square" lIns="50800" tIns="50800" rIns="50800" bIns="50800" numCol="1" anchor="t">
              <a:noAutofit/>
            </a:bodyPr>
            <a:lstStyle/>
            <a:p>
              <a:pPr>
                <a:lnSpc>
                  <a:spcPct val="80000"/>
                </a:lnSpc>
                <a:defRPr sz="8400" spc="419">
                  <a:solidFill>
                    <a:srgbClr val="FFFFFF"/>
                  </a:solidFill>
                  <a:latin typeface="Canela Bold"/>
                  <a:ea typeface="Canela Bold"/>
                  <a:cs typeface="Canela Bold"/>
                  <a:sym typeface="Canela Bold"/>
                </a:defRPr>
              </a:pPr>
              <a:endParaRPr/>
            </a:p>
          </p:txBody>
        </p:sp>
        <p:sp>
          <p:nvSpPr>
            <p:cNvPr id="331" name="USE CASE DIAGRAM"/>
            <p:cNvSpPr txBox="1"/>
            <p:nvPr/>
          </p:nvSpPr>
          <p:spPr>
            <a:xfrm>
              <a:off x="0" y="-1"/>
              <a:ext cx="21957832" cy="18167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a:bodyPr>
            <a:lstStyle>
              <a:lvl1pPr>
                <a:lnSpc>
                  <a:spcPct val="80000"/>
                </a:lnSpc>
                <a:defRPr sz="8400" spc="400">
                  <a:solidFill>
                    <a:srgbClr val="FFFFFF"/>
                  </a:solidFill>
                  <a:latin typeface="Canela Bold"/>
                  <a:ea typeface="Canela Bold"/>
                  <a:cs typeface="Canela Bold"/>
                  <a:sym typeface="Canela Bold"/>
                </a:defRPr>
              </a:lvl1pPr>
            </a:lstStyle>
            <a:p>
              <a:r>
                <a:t>USE CASE DIAGRAM</a:t>
              </a:r>
            </a:p>
          </p:txBody>
        </p:sp>
      </p:grpSp>
      <p:sp>
        <p:nvSpPr>
          <p:cNvPr id="333" name="Triangle"/>
          <p:cNvSpPr/>
          <p:nvPr/>
        </p:nvSpPr>
        <p:spPr>
          <a:xfrm rot="5400000">
            <a:off x="879026" y="345967"/>
            <a:ext cx="1818061" cy="16116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pic>
        <p:nvPicPr>
          <p:cNvPr id="334" name="Image" descr="Image"/>
          <p:cNvPicPr>
            <a:picLocks noChangeAspect="1"/>
          </p:cNvPicPr>
          <p:nvPr/>
        </p:nvPicPr>
        <p:blipFill>
          <a:blip r:embed="rId3"/>
          <a:stretch>
            <a:fillRect/>
          </a:stretch>
        </p:blipFill>
        <p:spPr>
          <a:xfrm>
            <a:off x="11829361" y="6314275"/>
            <a:ext cx="97919" cy="97919"/>
          </a:xfrm>
          <a:prstGeom prst="rect">
            <a:avLst/>
          </a:prstGeom>
          <a:ln w="12700">
            <a:miter lim="400000"/>
          </a:ln>
        </p:spPr>
      </p:pic>
      <p:sp>
        <p:nvSpPr>
          <p:cNvPr id="335" name="Rectangle"/>
          <p:cNvSpPr/>
          <p:nvPr/>
        </p:nvSpPr>
        <p:spPr>
          <a:xfrm>
            <a:off x="1153056" y="2778679"/>
            <a:ext cx="21663575" cy="10091927"/>
          </a:xfrm>
          <a:prstGeom prst="rect">
            <a:avLst/>
          </a:prstGeom>
          <a:solidFill>
            <a:srgbClr val="FFFFFF"/>
          </a:solidFill>
          <a:ln w="25400">
            <a:solidFill>
              <a:srgbClr val="FFFFFF"/>
            </a:solidFill>
          </a:ln>
        </p:spPr>
        <p:txBody>
          <a:bodyPr lIns="50800" tIns="50800" rIns="50800" bIns="50800" anchor="ctr"/>
          <a:lstStyle/>
          <a:p>
            <a:endParaRPr/>
          </a:p>
        </p:txBody>
      </p:sp>
      <p:sp>
        <p:nvSpPr>
          <p:cNvPr id="336" name="Rectangle"/>
          <p:cNvSpPr/>
          <p:nvPr/>
        </p:nvSpPr>
        <p:spPr>
          <a:xfrm>
            <a:off x="5618655" y="2806580"/>
            <a:ext cx="17156371" cy="10036125"/>
          </a:xfrm>
          <a:prstGeom prst="rect">
            <a:avLst/>
          </a:prstGeom>
          <a:solidFill>
            <a:srgbClr val="FDFBE2"/>
          </a:solidFill>
          <a:ln w="25400">
            <a:solidFill>
              <a:srgbClr val="F8F3D4"/>
            </a:solidFill>
          </a:ln>
        </p:spPr>
        <p:txBody>
          <a:bodyPr lIns="50800" tIns="50800" rIns="50800" bIns="50800" anchor="ctr"/>
          <a:lstStyle/>
          <a:p>
            <a:endParaRPr/>
          </a:p>
        </p:txBody>
      </p:sp>
      <p:sp>
        <p:nvSpPr>
          <p:cNvPr id="337" name="Circle"/>
          <p:cNvSpPr/>
          <p:nvPr/>
        </p:nvSpPr>
        <p:spPr>
          <a:xfrm>
            <a:off x="2498875" y="7185660"/>
            <a:ext cx="756325" cy="756090"/>
          </a:xfrm>
          <a:prstGeom prst="ellipse">
            <a:avLst/>
          </a:prstGeom>
          <a:solidFill>
            <a:srgbClr val="FFFFFF"/>
          </a:solidFill>
          <a:ln w="38100">
            <a:solidFill>
              <a:srgbClr val="000000"/>
            </a:solidFill>
          </a:ln>
        </p:spPr>
        <p:txBody>
          <a:bodyPr lIns="50800" tIns="50800" rIns="50800" bIns="50800" anchor="ctr"/>
          <a:lstStyle/>
          <a:p>
            <a:endParaRPr/>
          </a:p>
        </p:txBody>
      </p:sp>
      <p:sp>
        <p:nvSpPr>
          <p:cNvPr id="338" name="Line"/>
          <p:cNvSpPr/>
          <p:nvPr/>
        </p:nvSpPr>
        <p:spPr>
          <a:xfrm flipV="1">
            <a:off x="2877037" y="7952578"/>
            <a:ext cx="1" cy="781490"/>
          </a:xfrm>
          <a:prstGeom prst="line">
            <a:avLst/>
          </a:prstGeom>
          <a:ln w="38100">
            <a:solidFill>
              <a:srgbClr val="000000"/>
            </a:solidFill>
          </a:ln>
        </p:spPr>
        <p:txBody>
          <a:bodyPr lIns="45718" tIns="45718" rIns="45718" bIns="45718"/>
          <a:lstStyle/>
          <a:p>
            <a:endParaRPr/>
          </a:p>
        </p:txBody>
      </p:sp>
      <p:sp>
        <p:nvSpPr>
          <p:cNvPr id="339" name="Line"/>
          <p:cNvSpPr/>
          <p:nvPr/>
        </p:nvSpPr>
        <p:spPr>
          <a:xfrm flipV="1">
            <a:off x="2455059" y="8739317"/>
            <a:ext cx="443174" cy="443173"/>
          </a:xfrm>
          <a:prstGeom prst="line">
            <a:avLst/>
          </a:prstGeom>
          <a:ln w="38100">
            <a:solidFill>
              <a:srgbClr val="000000"/>
            </a:solidFill>
          </a:ln>
        </p:spPr>
        <p:txBody>
          <a:bodyPr lIns="45718" tIns="45718" rIns="45718" bIns="45718"/>
          <a:lstStyle/>
          <a:p>
            <a:endParaRPr/>
          </a:p>
        </p:txBody>
      </p:sp>
      <p:sp>
        <p:nvSpPr>
          <p:cNvPr id="340" name="Line"/>
          <p:cNvSpPr/>
          <p:nvPr/>
        </p:nvSpPr>
        <p:spPr>
          <a:xfrm>
            <a:off x="2884820" y="8753806"/>
            <a:ext cx="414195" cy="414195"/>
          </a:xfrm>
          <a:prstGeom prst="line">
            <a:avLst/>
          </a:prstGeom>
          <a:ln w="38100">
            <a:solidFill>
              <a:srgbClr val="000000"/>
            </a:solidFill>
          </a:ln>
        </p:spPr>
        <p:txBody>
          <a:bodyPr lIns="45718" tIns="45718" rIns="45718" bIns="45718"/>
          <a:lstStyle/>
          <a:p>
            <a:endParaRPr/>
          </a:p>
        </p:txBody>
      </p:sp>
      <p:sp>
        <p:nvSpPr>
          <p:cNvPr id="341" name="Line"/>
          <p:cNvSpPr/>
          <p:nvPr/>
        </p:nvSpPr>
        <p:spPr>
          <a:xfrm>
            <a:off x="2486175" y="8343323"/>
            <a:ext cx="781725" cy="1"/>
          </a:xfrm>
          <a:prstGeom prst="line">
            <a:avLst/>
          </a:prstGeom>
          <a:ln w="38100">
            <a:solidFill>
              <a:srgbClr val="000000"/>
            </a:solidFill>
          </a:ln>
        </p:spPr>
        <p:txBody>
          <a:bodyPr lIns="45718" tIns="45718" rIns="45718" bIns="45718"/>
          <a:lstStyle/>
          <a:p>
            <a:endParaRPr/>
          </a:p>
        </p:txBody>
      </p:sp>
      <p:sp>
        <p:nvSpPr>
          <p:cNvPr id="342" name="USER"/>
          <p:cNvSpPr txBox="1"/>
          <p:nvPr/>
        </p:nvSpPr>
        <p:spPr>
          <a:xfrm>
            <a:off x="2325902" y="9373554"/>
            <a:ext cx="110227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b="1"/>
            </a:lvl1pPr>
          </a:lstStyle>
          <a:p>
            <a:r>
              <a:t>USER</a:t>
            </a:r>
          </a:p>
        </p:txBody>
      </p:sp>
      <p:sp>
        <p:nvSpPr>
          <p:cNvPr id="343" name="Login to the system"/>
          <p:cNvSpPr/>
          <p:nvPr/>
        </p:nvSpPr>
        <p:spPr>
          <a:xfrm>
            <a:off x="7888434" y="4548112"/>
            <a:ext cx="4037817" cy="1791372"/>
          </a:xfrm>
          <a:prstGeom prst="ellipse">
            <a:avLst/>
          </a:prstGeom>
          <a:solidFill>
            <a:srgbClr val="FFFFFF"/>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lvl1pPr>
          </a:lstStyle>
          <a:p>
            <a:r>
              <a:t>Login to the system</a:t>
            </a:r>
          </a:p>
        </p:txBody>
      </p:sp>
      <p:sp>
        <p:nvSpPr>
          <p:cNvPr id="344" name="Upload the input Image"/>
          <p:cNvSpPr/>
          <p:nvPr/>
        </p:nvSpPr>
        <p:spPr>
          <a:xfrm>
            <a:off x="7888434" y="7447637"/>
            <a:ext cx="4037817" cy="1791372"/>
          </a:xfrm>
          <a:prstGeom prst="ellipse">
            <a:avLst/>
          </a:prstGeom>
          <a:solidFill>
            <a:srgbClr val="FFFFFF"/>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lvl1pPr>
          </a:lstStyle>
          <a:p>
            <a:r>
              <a:t>Upload the input Image</a:t>
            </a:r>
          </a:p>
        </p:txBody>
      </p:sp>
      <p:sp>
        <p:nvSpPr>
          <p:cNvPr id="345" name="View Live/Fake"/>
          <p:cNvSpPr/>
          <p:nvPr/>
        </p:nvSpPr>
        <p:spPr>
          <a:xfrm>
            <a:off x="7888434" y="10347162"/>
            <a:ext cx="4037817" cy="1791372"/>
          </a:xfrm>
          <a:prstGeom prst="ellipse">
            <a:avLst/>
          </a:prstGeom>
          <a:solidFill>
            <a:srgbClr val="FFFFFF"/>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lvl1pPr>
          </a:lstStyle>
          <a:p>
            <a:r>
              <a:t>View Live/Fake</a:t>
            </a:r>
          </a:p>
        </p:txBody>
      </p:sp>
      <p:sp>
        <p:nvSpPr>
          <p:cNvPr id="346" name="Enter the User ID and Password"/>
          <p:cNvSpPr/>
          <p:nvPr/>
        </p:nvSpPr>
        <p:spPr>
          <a:xfrm>
            <a:off x="16087656" y="4548112"/>
            <a:ext cx="4037817" cy="1791372"/>
          </a:xfrm>
          <a:prstGeom prst="ellipse">
            <a:avLst/>
          </a:prstGeom>
          <a:solidFill>
            <a:srgbClr val="FFFFFF"/>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lvl1pPr>
          </a:lstStyle>
          <a:p>
            <a:r>
              <a:t>Enter the User ID and Password</a:t>
            </a:r>
          </a:p>
        </p:txBody>
      </p:sp>
      <p:sp>
        <p:nvSpPr>
          <p:cNvPr id="347" name="View spoofing material for fake image"/>
          <p:cNvSpPr/>
          <p:nvPr/>
        </p:nvSpPr>
        <p:spPr>
          <a:xfrm>
            <a:off x="16087656" y="10347162"/>
            <a:ext cx="4037817" cy="1791372"/>
          </a:xfrm>
          <a:prstGeom prst="ellipse">
            <a:avLst/>
          </a:prstGeom>
          <a:solidFill>
            <a:srgbClr val="FFFFFF"/>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100"/>
            </a:lvl1pPr>
          </a:lstStyle>
          <a:p>
            <a:r>
              <a:t>View spoofing material for fake image</a:t>
            </a:r>
          </a:p>
        </p:txBody>
      </p:sp>
      <p:sp>
        <p:nvSpPr>
          <p:cNvPr id="348" name="Line"/>
          <p:cNvSpPr/>
          <p:nvPr/>
        </p:nvSpPr>
        <p:spPr>
          <a:xfrm flipV="1">
            <a:off x="11906491" y="5422950"/>
            <a:ext cx="4200926" cy="8983"/>
          </a:xfrm>
          <a:prstGeom prst="line">
            <a:avLst/>
          </a:prstGeom>
          <a:ln w="63500">
            <a:solidFill>
              <a:srgbClr val="000000"/>
            </a:solidFill>
            <a:custDash>
              <a:ds d="200000" sp="200000"/>
            </a:custDash>
            <a:miter lim="400000"/>
            <a:tailEnd type="stealth"/>
          </a:ln>
        </p:spPr>
        <p:txBody>
          <a:bodyPr lIns="45718" tIns="45718" rIns="45718" bIns="45718"/>
          <a:lstStyle/>
          <a:p>
            <a:endParaRPr/>
          </a:p>
        </p:txBody>
      </p:sp>
      <p:sp>
        <p:nvSpPr>
          <p:cNvPr id="349" name="Line"/>
          <p:cNvSpPr/>
          <p:nvPr/>
        </p:nvSpPr>
        <p:spPr>
          <a:xfrm flipV="1">
            <a:off x="11906525" y="11242294"/>
            <a:ext cx="4200926" cy="8983"/>
          </a:xfrm>
          <a:prstGeom prst="line">
            <a:avLst/>
          </a:prstGeom>
          <a:ln w="63500">
            <a:solidFill>
              <a:srgbClr val="000000"/>
            </a:solidFill>
            <a:custDash>
              <a:ds d="200000" sp="200000"/>
            </a:custDash>
            <a:miter lim="400000"/>
            <a:headEnd type="stealth"/>
          </a:ln>
        </p:spPr>
        <p:txBody>
          <a:bodyPr lIns="45718" tIns="45718" rIns="45718" bIns="45718"/>
          <a:lstStyle/>
          <a:p>
            <a:endParaRPr/>
          </a:p>
        </p:txBody>
      </p:sp>
      <p:sp>
        <p:nvSpPr>
          <p:cNvPr id="350" name="&lt;&lt;extend&gt;&gt;"/>
          <p:cNvSpPr txBox="1"/>
          <p:nvPr/>
        </p:nvSpPr>
        <p:spPr>
          <a:xfrm>
            <a:off x="13209122" y="10783223"/>
            <a:ext cx="1808709"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vl1pPr>
          </a:lstStyle>
          <a:p>
            <a:r>
              <a:t>&lt;&lt;extend&gt;&gt;</a:t>
            </a:r>
          </a:p>
        </p:txBody>
      </p:sp>
      <p:sp>
        <p:nvSpPr>
          <p:cNvPr id="351" name="&lt;&lt;include&gt;&gt;"/>
          <p:cNvSpPr txBox="1"/>
          <p:nvPr/>
        </p:nvSpPr>
        <p:spPr>
          <a:xfrm>
            <a:off x="13166855" y="4962328"/>
            <a:ext cx="1893243"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vl1pPr>
          </a:lstStyle>
          <a:p>
            <a:r>
              <a:t>&lt;&lt;include&gt;&gt;</a:t>
            </a:r>
          </a:p>
        </p:txBody>
      </p:sp>
      <p:sp>
        <p:nvSpPr>
          <p:cNvPr id="352" name="Line"/>
          <p:cNvSpPr/>
          <p:nvPr/>
        </p:nvSpPr>
        <p:spPr>
          <a:xfrm flipV="1">
            <a:off x="3648083" y="5445060"/>
            <a:ext cx="4249268" cy="2915434"/>
          </a:xfrm>
          <a:prstGeom prst="line">
            <a:avLst/>
          </a:prstGeom>
          <a:ln w="38100">
            <a:solidFill>
              <a:srgbClr val="000000"/>
            </a:solidFill>
          </a:ln>
        </p:spPr>
        <p:txBody>
          <a:bodyPr lIns="45718" tIns="45718" rIns="45718" bIns="45718"/>
          <a:lstStyle/>
          <a:p>
            <a:endParaRPr/>
          </a:p>
        </p:txBody>
      </p:sp>
      <p:sp>
        <p:nvSpPr>
          <p:cNvPr id="353" name="Line"/>
          <p:cNvSpPr/>
          <p:nvPr/>
        </p:nvSpPr>
        <p:spPr>
          <a:xfrm flipV="1">
            <a:off x="3682832" y="8343323"/>
            <a:ext cx="4200994" cy="25401"/>
          </a:xfrm>
          <a:prstGeom prst="line">
            <a:avLst/>
          </a:prstGeom>
          <a:ln w="38100">
            <a:solidFill>
              <a:srgbClr val="000000"/>
            </a:solidFill>
          </a:ln>
        </p:spPr>
        <p:txBody>
          <a:bodyPr lIns="45718" tIns="45718" rIns="45718" bIns="45718"/>
          <a:lstStyle/>
          <a:p>
            <a:endParaRPr/>
          </a:p>
        </p:txBody>
      </p:sp>
      <p:sp>
        <p:nvSpPr>
          <p:cNvPr id="354" name="Line"/>
          <p:cNvSpPr/>
          <p:nvPr/>
        </p:nvSpPr>
        <p:spPr>
          <a:xfrm flipH="1" flipV="1">
            <a:off x="3610606" y="8361219"/>
            <a:ext cx="4324222" cy="3002811"/>
          </a:xfrm>
          <a:prstGeom prst="line">
            <a:avLst/>
          </a:prstGeom>
          <a:ln w="38100">
            <a:solidFill>
              <a:srgbClr val="000000"/>
            </a:solidFill>
          </a:ln>
        </p:spPr>
        <p:txBody>
          <a:bodyPr lIns="45718" tIns="45718" rIns="45718" bIns="45718"/>
          <a:lstStyle/>
          <a:p>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29" name="Image" descr="Image"/>
          <p:cNvPicPr>
            <a:picLocks noChangeAspect="1"/>
          </p:cNvPicPr>
          <p:nvPr/>
        </p:nvPicPr>
        <p:blipFill>
          <a:blip r:embed="rId2">
            <a:alphaModFix amt="4990"/>
          </a:blip>
          <a:srcRect t="23495" b="34358"/>
          <a:stretch>
            <a:fillRect/>
          </a:stretch>
        </p:blipFill>
        <p:spPr>
          <a:xfrm>
            <a:off x="10439" y="0"/>
            <a:ext cx="24515329" cy="13884804"/>
          </a:xfrm>
          <a:prstGeom prst="rect">
            <a:avLst/>
          </a:prstGeom>
          <a:ln w="12700">
            <a:miter lim="400000"/>
          </a:ln>
        </p:spPr>
      </p:pic>
      <p:pic>
        <p:nvPicPr>
          <p:cNvPr id="334" name="Image" descr="Image"/>
          <p:cNvPicPr>
            <a:picLocks noChangeAspect="1"/>
          </p:cNvPicPr>
          <p:nvPr/>
        </p:nvPicPr>
        <p:blipFill>
          <a:blip r:embed="rId3"/>
          <a:stretch>
            <a:fillRect/>
          </a:stretch>
        </p:blipFill>
        <p:spPr>
          <a:xfrm>
            <a:off x="11829361" y="6314275"/>
            <a:ext cx="97919" cy="97919"/>
          </a:xfrm>
          <a:prstGeom prst="rect">
            <a:avLst/>
          </a:prstGeom>
          <a:ln w="12700">
            <a:miter lim="400000"/>
          </a:ln>
        </p:spPr>
      </p:pic>
      <p:grpSp>
        <p:nvGrpSpPr>
          <p:cNvPr id="28" name="Problem Statement">
            <a:extLst>
              <a:ext uri="{FF2B5EF4-FFF2-40B4-BE49-F238E27FC236}">
                <a16:creationId xmlns:a16="http://schemas.microsoft.com/office/drawing/2014/main" id="{2D7DA373-2E2B-4E3B-B618-E82E5F6AF46C}"/>
              </a:ext>
            </a:extLst>
          </p:cNvPr>
          <p:cNvGrpSpPr/>
          <p:nvPr/>
        </p:nvGrpSpPr>
        <p:grpSpPr>
          <a:xfrm>
            <a:off x="1005928" y="629070"/>
            <a:ext cx="21957832" cy="1816773"/>
            <a:chOff x="0" y="0"/>
            <a:chExt cx="21957831" cy="1816771"/>
          </a:xfrm>
        </p:grpSpPr>
        <p:sp>
          <p:nvSpPr>
            <p:cNvPr id="29" name="Rectangle">
              <a:extLst>
                <a:ext uri="{FF2B5EF4-FFF2-40B4-BE49-F238E27FC236}">
                  <a16:creationId xmlns:a16="http://schemas.microsoft.com/office/drawing/2014/main" id="{F58550A4-7870-4052-9DD1-9B6FE3D7A177}"/>
                </a:ext>
              </a:extLst>
            </p:cNvPr>
            <p:cNvSpPr/>
            <p:nvPr/>
          </p:nvSpPr>
          <p:spPr>
            <a:xfrm>
              <a:off x="0" y="-1"/>
              <a:ext cx="21957832" cy="1816773"/>
            </a:xfrm>
            <a:prstGeom prst="rect">
              <a:avLst/>
            </a:prstGeom>
            <a:gradFill flip="none" rotWithShape="1">
              <a:gsLst>
                <a:gs pos="0">
                  <a:srgbClr val="131313"/>
                </a:gs>
                <a:gs pos="100000">
                  <a:srgbClr val="378CAF"/>
                </a:gs>
              </a:gsLst>
              <a:lin ang="7869442" scaled="0"/>
            </a:gradFill>
            <a:ln w="12700" cap="flat">
              <a:noFill/>
              <a:miter lim="400000"/>
            </a:ln>
            <a:effectLst>
              <a:outerShdw blurRad="254000" dist="127000" dir="5400000" rotWithShape="0">
                <a:srgbClr val="000000">
                  <a:alpha val="70000"/>
                </a:srgbClr>
              </a:outerShdw>
            </a:effectLst>
          </p:spPr>
          <p:txBody>
            <a:bodyPr wrap="square" lIns="50800" tIns="50800" rIns="50800" bIns="50800" numCol="1" anchor="t">
              <a:noAutofit/>
            </a:bodyPr>
            <a:lstStyle/>
            <a:p>
              <a:pPr>
                <a:lnSpc>
                  <a:spcPct val="80000"/>
                </a:lnSpc>
                <a:defRPr sz="8400" spc="419">
                  <a:solidFill>
                    <a:srgbClr val="FFFFFF"/>
                  </a:solidFill>
                  <a:latin typeface="Canela Bold"/>
                  <a:ea typeface="Canela Bold"/>
                  <a:cs typeface="Canela Bold"/>
                  <a:sym typeface="Canela Bold"/>
                </a:defRPr>
              </a:pPr>
              <a:endParaRPr/>
            </a:p>
          </p:txBody>
        </p:sp>
        <p:sp>
          <p:nvSpPr>
            <p:cNvPr id="30" name="NON-FUNCTIONAL REQUIREMENTS">
              <a:extLst>
                <a:ext uri="{FF2B5EF4-FFF2-40B4-BE49-F238E27FC236}">
                  <a16:creationId xmlns:a16="http://schemas.microsoft.com/office/drawing/2014/main" id="{160F5D05-42B6-463F-813B-D9CA0E236FB2}"/>
                </a:ext>
              </a:extLst>
            </p:cNvPr>
            <p:cNvSpPr txBox="1"/>
            <p:nvPr/>
          </p:nvSpPr>
          <p:spPr>
            <a:xfrm>
              <a:off x="0" y="-1"/>
              <a:ext cx="21957832" cy="18167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fontScale="92500" lnSpcReduction="20000"/>
            </a:bodyPr>
            <a:lstStyle>
              <a:lvl1pPr>
                <a:lnSpc>
                  <a:spcPct val="80000"/>
                </a:lnSpc>
                <a:defRPr sz="8400" spc="-168">
                  <a:solidFill>
                    <a:srgbClr val="FFFFFF"/>
                  </a:solidFill>
                  <a:latin typeface="Canela Bold"/>
                  <a:ea typeface="Canela Bold"/>
                  <a:cs typeface="Canela Bold"/>
                  <a:sym typeface="Canela Bold"/>
                </a:defRPr>
              </a:lvl1pPr>
            </a:lstStyle>
            <a:p>
              <a:endParaRPr lang="en-IN" dirty="0"/>
            </a:p>
            <a:p>
              <a:r>
                <a:rPr lang="en-IN" dirty="0"/>
                <a:t>ARCHITECTURE</a:t>
              </a:r>
              <a:endParaRPr dirty="0"/>
            </a:p>
          </p:txBody>
        </p:sp>
      </p:grpSp>
      <p:pic>
        <p:nvPicPr>
          <p:cNvPr id="31" name="Picture 30">
            <a:extLst>
              <a:ext uri="{FF2B5EF4-FFF2-40B4-BE49-F238E27FC236}">
                <a16:creationId xmlns:a16="http://schemas.microsoft.com/office/drawing/2014/main" id="{E4E14721-A9FA-484C-AA04-3C92527CDF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6389" y="3097763"/>
            <a:ext cx="16958824" cy="10298561"/>
          </a:xfrm>
          <a:prstGeom prst="rect">
            <a:avLst/>
          </a:prstGeom>
        </p:spPr>
      </p:pic>
      <p:sp>
        <p:nvSpPr>
          <p:cNvPr id="32" name="TextBox 31">
            <a:extLst>
              <a:ext uri="{FF2B5EF4-FFF2-40B4-BE49-F238E27FC236}">
                <a16:creationId xmlns:a16="http://schemas.microsoft.com/office/drawing/2014/main" id="{EF9D582E-EAC4-4164-ABDA-0B02356343BA}"/>
              </a:ext>
            </a:extLst>
          </p:cNvPr>
          <p:cNvSpPr txBox="1"/>
          <p:nvPr/>
        </p:nvSpPr>
        <p:spPr>
          <a:xfrm>
            <a:off x="680819" y="4030625"/>
            <a:ext cx="5421401"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IN" sz="4000" b="1"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Canela Text Regular"/>
              </a:rPr>
              <a:t>Pipe And Filter Architecture</a:t>
            </a:r>
          </a:p>
        </p:txBody>
      </p:sp>
      <p:sp>
        <p:nvSpPr>
          <p:cNvPr id="36" name="Triangle">
            <a:extLst>
              <a:ext uri="{FF2B5EF4-FFF2-40B4-BE49-F238E27FC236}">
                <a16:creationId xmlns:a16="http://schemas.microsoft.com/office/drawing/2014/main" id="{3C9A2901-48DD-4ED8-B457-B7C74D31F7AA}"/>
              </a:ext>
            </a:extLst>
          </p:cNvPr>
          <p:cNvSpPr/>
          <p:nvPr/>
        </p:nvSpPr>
        <p:spPr>
          <a:xfrm rot="5400000">
            <a:off x="902723" y="730988"/>
            <a:ext cx="1818061" cy="16116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Tree>
    <p:extLst>
      <p:ext uri="{BB962C8B-B14F-4D97-AF65-F5344CB8AC3E}">
        <p14:creationId xmlns:p14="http://schemas.microsoft.com/office/powerpoint/2010/main" val="343732266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29" name="Image" descr="Image"/>
          <p:cNvPicPr>
            <a:picLocks noChangeAspect="1"/>
          </p:cNvPicPr>
          <p:nvPr/>
        </p:nvPicPr>
        <p:blipFill>
          <a:blip r:embed="rId2">
            <a:alphaModFix amt="4990"/>
          </a:blip>
          <a:srcRect t="23495" b="34358"/>
          <a:stretch>
            <a:fillRect/>
          </a:stretch>
        </p:blipFill>
        <p:spPr>
          <a:xfrm>
            <a:off x="-131329" y="-84402"/>
            <a:ext cx="24515329" cy="13884804"/>
          </a:xfrm>
          <a:prstGeom prst="rect">
            <a:avLst/>
          </a:prstGeom>
          <a:ln w="12700">
            <a:miter lim="400000"/>
          </a:ln>
        </p:spPr>
      </p:pic>
      <p:pic>
        <p:nvPicPr>
          <p:cNvPr id="334" name="Image" descr="Image"/>
          <p:cNvPicPr>
            <a:picLocks noChangeAspect="1"/>
          </p:cNvPicPr>
          <p:nvPr/>
        </p:nvPicPr>
        <p:blipFill>
          <a:blip r:embed="rId3"/>
          <a:stretch>
            <a:fillRect/>
          </a:stretch>
        </p:blipFill>
        <p:spPr>
          <a:xfrm>
            <a:off x="11829361" y="6314275"/>
            <a:ext cx="97919" cy="97919"/>
          </a:xfrm>
          <a:prstGeom prst="rect">
            <a:avLst/>
          </a:prstGeom>
          <a:ln w="12700">
            <a:miter lim="400000"/>
          </a:ln>
        </p:spPr>
      </p:pic>
      <p:grpSp>
        <p:nvGrpSpPr>
          <p:cNvPr id="28" name="Problem Statement">
            <a:extLst>
              <a:ext uri="{FF2B5EF4-FFF2-40B4-BE49-F238E27FC236}">
                <a16:creationId xmlns:a16="http://schemas.microsoft.com/office/drawing/2014/main" id="{2D7DA373-2E2B-4E3B-B618-E82E5F6AF46C}"/>
              </a:ext>
            </a:extLst>
          </p:cNvPr>
          <p:cNvGrpSpPr/>
          <p:nvPr/>
        </p:nvGrpSpPr>
        <p:grpSpPr>
          <a:xfrm>
            <a:off x="1005928" y="629070"/>
            <a:ext cx="21957832" cy="1816773"/>
            <a:chOff x="0" y="0"/>
            <a:chExt cx="21957831" cy="1816771"/>
          </a:xfrm>
        </p:grpSpPr>
        <p:sp>
          <p:nvSpPr>
            <p:cNvPr id="29" name="Rectangle">
              <a:extLst>
                <a:ext uri="{FF2B5EF4-FFF2-40B4-BE49-F238E27FC236}">
                  <a16:creationId xmlns:a16="http://schemas.microsoft.com/office/drawing/2014/main" id="{F58550A4-7870-4052-9DD1-9B6FE3D7A177}"/>
                </a:ext>
              </a:extLst>
            </p:cNvPr>
            <p:cNvSpPr/>
            <p:nvPr/>
          </p:nvSpPr>
          <p:spPr>
            <a:xfrm>
              <a:off x="0" y="-1"/>
              <a:ext cx="21957832" cy="1816773"/>
            </a:xfrm>
            <a:prstGeom prst="rect">
              <a:avLst/>
            </a:prstGeom>
            <a:gradFill flip="none" rotWithShape="1">
              <a:gsLst>
                <a:gs pos="0">
                  <a:srgbClr val="131313"/>
                </a:gs>
                <a:gs pos="100000">
                  <a:srgbClr val="378CAF"/>
                </a:gs>
              </a:gsLst>
              <a:lin ang="7869442" scaled="0"/>
            </a:gradFill>
            <a:ln w="12700" cap="flat">
              <a:noFill/>
              <a:miter lim="400000"/>
            </a:ln>
            <a:effectLst>
              <a:outerShdw blurRad="254000" dist="127000" dir="5400000" rotWithShape="0">
                <a:srgbClr val="000000">
                  <a:alpha val="70000"/>
                </a:srgbClr>
              </a:outerShdw>
            </a:effectLst>
          </p:spPr>
          <p:txBody>
            <a:bodyPr wrap="square" lIns="50800" tIns="50800" rIns="50800" bIns="50800" numCol="1" anchor="t">
              <a:noAutofit/>
            </a:bodyPr>
            <a:lstStyle/>
            <a:p>
              <a:pPr>
                <a:lnSpc>
                  <a:spcPct val="80000"/>
                </a:lnSpc>
                <a:defRPr sz="8400" spc="419">
                  <a:solidFill>
                    <a:srgbClr val="FFFFFF"/>
                  </a:solidFill>
                  <a:latin typeface="Canela Bold"/>
                  <a:ea typeface="Canela Bold"/>
                  <a:cs typeface="Canela Bold"/>
                  <a:sym typeface="Canela Bold"/>
                </a:defRPr>
              </a:pPr>
              <a:endParaRPr/>
            </a:p>
          </p:txBody>
        </p:sp>
        <p:sp>
          <p:nvSpPr>
            <p:cNvPr id="30" name="NON-FUNCTIONAL REQUIREMENTS">
              <a:extLst>
                <a:ext uri="{FF2B5EF4-FFF2-40B4-BE49-F238E27FC236}">
                  <a16:creationId xmlns:a16="http://schemas.microsoft.com/office/drawing/2014/main" id="{160F5D05-42B6-463F-813B-D9CA0E236FB2}"/>
                </a:ext>
              </a:extLst>
            </p:cNvPr>
            <p:cNvSpPr txBox="1"/>
            <p:nvPr/>
          </p:nvSpPr>
          <p:spPr>
            <a:xfrm>
              <a:off x="0" y="-1"/>
              <a:ext cx="21957832" cy="18167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fontScale="92500" lnSpcReduction="20000"/>
            </a:bodyPr>
            <a:lstStyle>
              <a:lvl1pPr>
                <a:lnSpc>
                  <a:spcPct val="80000"/>
                </a:lnSpc>
                <a:defRPr sz="8400" spc="-168">
                  <a:solidFill>
                    <a:srgbClr val="FFFFFF"/>
                  </a:solidFill>
                  <a:latin typeface="Canela Bold"/>
                  <a:ea typeface="Canela Bold"/>
                  <a:cs typeface="Canela Bold"/>
                  <a:sym typeface="Canela Bold"/>
                </a:defRPr>
              </a:lvl1pPr>
            </a:lstStyle>
            <a:p>
              <a:endParaRPr lang="en-IN" dirty="0"/>
            </a:p>
            <a:p>
              <a:r>
                <a:rPr lang="en-IN" dirty="0"/>
                <a:t>ARCHITECTURE</a:t>
              </a:r>
              <a:endParaRPr dirty="0"/>
            </a:p>
          </p:txBody>
        </p:sp>
      </p:grpSp>
      <p:sp>
        <p:nvSpPr>
          <p:cNvPr id="36" name="Triangle">
            <a:extLst>
              <a:ext uri="{FF2B5EF4-FFF2-40B4-BE49-F238E27FC236}">
                <a16:creationId xmlns:a16="http://schemas.microsoft.com/office/drawing/2014/main" id="{3C9A2901-48DD-4ED8-B457-B7C74D31F7AA}"/>
              </a:ext>
            </a:extLst>
          </p:cNvPr>
          <p:cNvSpPr/>
          <p:nvPr/>
        </p:nvSpPr>
        <p:spPr>
          <a:xfrm rot="5400000">
            <a:off x="902723" y="730988"/>
            <a:ext cx="1818061" cy="16116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pic>
        <p:nvPicPr>
          <p:cNvPr id="10" name="Picture 9">
            <a:extLst>
              <a:ext uri="{FF2B5EF4-FFF2-40B4-BE49-F238E27FC236}">
                <a16:creationId xmlns:a16="http://schemas.microsoft.com/office/drawing/2014/main" id="{9AA8DE52-A2B2-4E39-871D-31C3AAFF74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4115" y="3012815"/>
            <a:ext cx="17846350" cy="10293880"/>
          </a:xfrm>
          <a:prstGeom prst="rect">
            <a:avLst/>
          </a:prstGeom>
        </p:spPr>
      </p:pic>
      <p:sp>
        <p:nvSpPr>
          <p:cNvPr id="11" name="TextBox 10">
            <a:extLst>
              <a:ext uri="{FF2B5EF4-FFF2-40B4-BE49-F238E27FC236}">
                <a16:creationId xmlns:a16="http://schemas.microsoft.com/office/drawing/2014/main" id="{91FC635D-E3DD-42B3-BD0E-2213FC4E8929}"/>
              </a:ext>
            </a:extLst>
          </p:cNvPr>
          <p:cNvSpPr txBox="1"/>
          <p:nvPr/>
        </p:nvSpPr>
        <p:spPr>
          <a:xfrm>
            <a:off x="329683" y="3685491"/>
            <a:ext cx="5374432"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IN" sz="4000" b="1"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Canela Text Regular"/>
              </a:rPr>
              <a:t>Model View Controller Architecture For GUI</a:t>
            </a:r>
          </a:p>
        </p:txBody>
      </p:sp>
    </p:spTree>
    <p:extLst>
      <p:ext uri="{BB962C8B-B14F-4D97-AF65-F5344CB8AC3E}">
        <p14:creationId xmlns:p14="http://schemas.microsoft.com/office/powerpoint/2010/main" val="359938285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29" name="Image" descr="Image"/>
          <p:cNvPicPr>
            <a:picLocks noChangeAspect="1"/>
          </p:cNvPicPr>
          <p:nvPr/>
        </p:nvPicPr>
        <p:blipFill>
          <a:blip r:embed="rId2">
            <a:alphaModFix amt="4990"/>
          </a:blip>
          <a:srcRect t="23495" b="34358"/>
          <a:stretch>
            <a:fillRect/>
          </a:stretch>
        </p:blipFill>
        <p:spPr>
          <a:xfrm>
            <a:off x="-131329" y="-84402"/>
            <a:ext cx="24515329" cy="13884804"/>
          </a:xfrm>
          <a:prstGeom prst="rect">
            <a:avLst/>
          </a:prstGeom>
          <a:ln w="12700">
            <a:miter lim="400000"/>
          </a:ln>
        </p:spPr>
      </p:pic>
      <p:pic>
        <p:nvPicPr>
          <p:cNvPr id="334" name="Image" descr="Image"/>
          <p:cNvPicPr>
            <a:picLocks noChangeAspect="1"/>
          </p:cNvPicPr>
          <p:nvPr/>
        </p:nvPicPr>
        <p:blipFill>
          <a:blip r:embed="rId3"/>
          <a:stretch>
            <a:fillRect/>
          </a:stretch>
        </p:blipFill>
        <p:spPr>
          <a:xfrm>
            <a:off x="11829361" y="6314275"/>
            <a:ext cx="97919" cy="97919"/>
          </a:xfrm>
          <a:prstGeom prst="rect">
            <a:avLst/>
          </a:prstGeom>
          <a:ln w="12700">
            <a:miter lim="400000"/>
          </a:ln>
        </p:spPr>
      </p:pic>
      <p:grpSp>
        <p:nvGrpSpPr>
          <p:cNvPr id="12" name="Problem Statement">
            <a:extLst>
              <a:ext uri="{FF2B5EF4-FFF2-40B4-BE49-F238E27FC236}">
                <a16:creationId xmlns:a16="http://schemas.microsoft.com/office/drawing/2014/main" id="{331CEFA5-1B62-45DD-9CE6-9975779366B0}"/>
              </a:ext>
            </a:extLst>
          </p:cNvPr>
          <p:cNvGrpSpPr/>
          <p:nvPr/>
        </p:nvGrpSpPr>
        <p:grpSpPr>
          <a:xfrm>
            <a:off x="850445" y="409305"/>
            <a:ext cx="21957832" cy="1816773"/>
            <a:chOff x="0" y="0"/>
            <a:chExt cx="21957831" cy="1816771"/>
          </a:xfrm>
        </p:grpSpPr>
        <p:sp>
          <p:nvSpPr>
            <p:cNvPr id="13" name="Rectangle">
              <a:extLst>
                <a:ext uri="{FF2B5EF4-FFF2-40B4-BE49-F238E27FC236}">
                  <a16:creationId xmlns:a16="http://schemas.microsoft.com/office/drawing/2014/main" id="{40B42F30-0779-4535-B50E-206357D2FE11}"/>
                </a:ext>
              </a:extLst>
            </p:cNvPr>
            <p:cNvSpPr/>
            <p:nvPr/>
          </p:nvSpPr>
          <p:spPr>
            <a:xfrm>
              <a:off x="0" y="-1"/>
              <a:ext cx="21957832" cy="1816773"/>
            </a:xfrm>
            <a:prstGeom prst="rect">
              <a:avLst/>
            </a:prstGeom>
            <a:gradFill flip="none" rotWithShape="1">
              <a:gsLst>
                <a:gs pos="0">
                  <a:srgbClr val="131313"/>
                </a:gs>
                <a:gs pos="100000">
                  <a:srgbClr val="378CAF"/>
                </a:gs>
              </a:gsLst>
              <a:lin ang="7869442" scaled="0"/>
            </a:gradFill>
            <a:ln w="12700" cap="flat">
              <a:noFill/>
              <a:miter lim="400000"/>
            </a:ln>
            <a:effectLst>
              <a:outerShdw blurRad="254000" dist="127000" dir="5400000" rotWithShape="0">
                <a:srgbClr val="000000">
                  <a:alpha val="70000"/>
                </a:srgbClr>
              </a:outerShdw>
            </a:effectLst>
          </p:spPr>
          <p:txBody>
            <a:bodyPr wrap="square" lIns="50800" tIns="50800" rIns="50800" bIns="50800" numCol="1" anchor="t">
              <a:noAutofit/>
            </a:bodyPr>
            <a:lstStyle/>
            <a:p>
              <a:pPr>
                <a:lnSpc>
                  <a:spcPct val="80000"/>
                </a:lnSpc>
                <a:defRPr sz="8400" spc="419">
                  <a:solidFill>
                    <a:srgbClr val="FFFFFF"/>
                  </a:solidFill>
                  <a:latin typeface="Canela Bold"/>
                  <a:ea typeface="Canela Bold"/>
                  <a:cs typeface="Canela Bold"/>
                  <a:sym typeface="Canela Bold"/>
                </a:defRPr>
              </a:pPr>
              <a:endParaRPr/>
            </a:p>
          </p:txBody>
        </p:sp>
        <p:sp>
          <p:nvSpPr>
            <p:cNvPr id="14" name="NON-FUNCTIONAL REQUIREMENTS">
              <a:extLst>
                <a:ext uri="{FF2B5EF4-FFF2-40B4-BE49-F238E27FC236}">
                  <a16:creationId xmlns:a16="http://schemas.microsoft.com/office/drawing/2014/main" id="{B0DC9F01-2D1F-4879-9863-C08EF9167BF2}"/>
                </a:ext>
              </a:extLst>
            </p:cNvPr>
            <p:cNvSpPr txBox="1"/>
            <p:nvPr/>
          </p:nvSpPr>
          <p:spPr>
            <a:xfrm>
              <a:off x="0" y="-1"/>
              <a:ext cx="21957832" cy="18167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fontScale="92500" lnSpcReduction="20000"/>
            </a:bodyPr>
            <a:lstStyle>
              <a:lvl1pPr>
                <a:lnSpc>
                  <a:spcPct val="80000"/>
                </a:lnSpc>
                <a:defRPr sz="8400" spc="-168">
                  <a:solidFill>
                    <a:srgbClr val="FFFFFF"/>
                  </a:solidFill>
                  <a:latin typeface="Canela Bold"/>
                  <a:ea typeface="Canela Bold"/>
                  <a:cs typeface="Canela Bold"/>
                  <a:sym typeface="Canela Bold"/>
                </a:defRPr>
              </a:lvl1pPr>
            </a:lstStyle>
            <a:p>
              <a:endParaRPr lang="en-IN" dirty="0"/>
            </a:p>
            <a:p>
              <a:r>
                <a:rPr lang="en-IN" dirty="0"/>
                <a:t>ACTIVITY DIAGRAM</a:t>
              </a:r>
              <a:endParaRPr dirty="0"/>
            </a:p>
          </p:txBody>
        </p:sp>
      </p:grpSp>
      <p:sp>
        <p:nvSpPr>
          <p:cNvPr id="15" name="Triangle">
            <a:extLst>
              <a:ext uri="{FF2B5EF4-FFF2-40B4-BE49-F238E27FC236}">
                <a16:creationId xmlns:a16="http://schemas.microsoft.com/office/drawing/2014/main" id="{4D31F8A3-0EF9-4A7C-A406-A1FF45043288}"/>
              </a:ext>
            </a:extLst>
          </p:cNvPr>
          <p:cNvSpPr/>
          <p:nvPr/>
        </p:nvSpPr>
        <p:spPr>
          <a:xfrm rot="5400000">
            <a:off x="747240" y="511223"/>
            <a:ext cx="1818061" cy="16116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pic>
        <p:nvPicPr>
          <p:cNvPr id="16" name="Picture 15">
            <a:extLst>
              <a:ext uri="{FF2B5EF4-FFF2-40B4-BE49-F238E27FC236}">
                <a16:creationId xmlns:a16="http://schemas.microsoft.com/office/drawing/2014/main" id="{5C0E3B62-0933-4417-B919-C29A740260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1106" y="3951736"/>
            <a:ext cx="8578232" cy="9194737"/>
          </a:xfrm>
          <a:prstGeom prst="rect">
            <a:avLst/>
          </a:prstGeom>
        </p:spPr>
      </p:pic>
      <p:sp>
        <p:nvSpPr>
          <p:cNvPr id="17" name="TextBox 16">
            <a:extLst>
              <a:ext uri="{FF2B5EF4-FFF2-40B4-BE49-F238E27FC236}">
                <a16:creationId xmlns:a16="http://schemas.microsoft.com/office/drawing/2014/main" id="{B4724F32-191E-47A2-8D30-9CF80C68F6D0}"/>
              </a:ext>
            </a:extLst>
          </p:cNvPr>
          <p:cNvSpPr txBox="1"/>
          <p:nvPr/>
        </p:nvSpPr>
        <p:spPr>
          <a:xfrm>
            <a:off x="3672132" y="2969512"/>
            <a:ext cx="3956179"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IN" sz="4000" b="1" i="0" u="none" strike="noStrike" cap="none" spc="0" normalizeH="0" baseline="0" dirty="0">
                <a:ln>
                  <a:noFill/>
                </a:ln>
                <a:solidFill>
                  <a:srgbClr val="000000"/>
                </a:solidFill>
                <a:effectLst/>
                <a:uFillTx/>
                <a:latin typeface="+mn-lt"/>
                <a:ea typeface="Canela Text Regular"/>
                <a:cs typeface="Canela Text Regular"/>
                <a:sym typeface="Canela Text Regular"/>
              </a:rPr>
              <a:t>User Login</a:t>
            </a:r>
          </a:p>
        </p:txBody>
      </p:sp>
      <p:pic>
        <p:nvPicPr>
          <p:cNvPr id="18" name="Picture 17">
            <a:extLst>
              <a:ext uri="{FF2B5EF4-FFF2-40B4-BE49-F238E27FC236}">
                <a16:creationId xmlns:a16="http://schemas.microsoft.com/office/drawing/2014/main" id="{A66FCF87-4EDF-45A6-8412-095603F15D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12147" y="3951736"/>
            <a:ext cx="9176625" cy="9088600"/>
          </a:xfrm>
          <a:prstGeom prst="rect">
            <a:avLst/>
          </a:prstGeom>
        </p:spPr>
      </p:pic>
      <p:sp>
        <p:nvSpPr>
          <p:cNvPr id="19" name="TextBox 18">
            <a:extLst>
              <a:ext uri="{FF2B5EF4-FFF2-40B4-BE49-F238E27FC236}">
                <a16:creationId xmlns:a16="http://schemas.microsoft.com/office/drawing/2014/main" id="{078359EE-C29D-4A80-9B59-C4EAA0A09D88}"/>
              </a:ext>
            </a:extLst>
          </p:cNvPr>
          <p:cNvSpPr txBox="1"/>
          <p:nvPr/>
        </p:nvSpPr>
        <p:spPr>
          <a:xfrm>
            <a:off x="15862042" y="2818973"/>
            <a:ext cx="421743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IN" sz="4000" b="1" i="0" u="none" strike="noStrike" cap="none" spc="0" normalizeH="0" baseline="0" dirty="0">
                <a:ln>
                  <a:noFill/>
                </a:ln>
                <a:solidFill>
                  <a:srgbClr val="000000"/>
                </a:solidFill>
                <a:effectLst/>
                <a:uFillTx/>
                <a:latin typeface="+mn-lt"/>
                <a:ea typeface="Canela Text Regular"/>
                <a:cs typeface="Canela Text Regular"/>
                <a:sym typeface="Canela Text Regular"/>
              </a:rPr>
              <a:t>Upload Image</a:t>
            </a:r>
          </a:p>
        </p:txBody>
      </p:sp>
    </p:spTree>
    <p:extLst>
      <p:ext uri="{BB962C8B-B14F-4D97-AF65-F5344CB8AC3E}">
        <p14:creationId xmlns:p14="http://schemas.microsoft.com/office/powerpoint/2010/main" val="240228445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29" name="Image" descr="Image"/>
          <p:cNvPicPr>
            <a:picLocks noChangeAspect="1"/>
          </p:cNvPicPr>
          <p:nvPr/>
        </p:nvPicPr>
        <p:blipFill>
          <a:blip r:embed="rId2">
            <a:alphaModFix amt="4990"/>
          </a:blip>
          <a:srcRect t="23495" b="34358"/>
          <a:stretch>
            <a:fillRect/>
          </a:stretch>
        </p:blipFill>
        <p:spPr>
          <a:xfrm>
            <a:off x="-131329" y="-84402"/>
            <a:ext cx="24515329" cy="13884804"/>
          </a:xfrm>
          <a:prstGeom prst="rect">
            <a:avLst/>
          </a:prstGeom>
          <a:ln w="12700">
            <a:miter lim="400000"/>
          </a:ln>
        </p:spPr>
      </p:pic>
      <p:pic>
        <p:nvPicPr>
          <p:cNvPr id="334" name="Image" descr="Image"/>
          <p:cNvPicPr>
            <a:picLocks noChangeAspect="1"/>
          </p:cNvPicPr>
          <p:nvPr/>
        </p:nvPicPr>
        <p:blipFill>
          <a:blip r:embed="rId3"/>
          <a:stretch>
            <a:fillRect/>
          </a:stretch>
        </p:blipFill>
        <p:spPr>
          <a:xfrm>
            <a:off x="11829361" y="6314275"/>
            <a:ext cx="97919" cy="97919"/>
          </a:xfrm>
          <a:prstGeom prst="rect">
            <a:avLst/>
          </a:prstGeom>
          <a:ln w="12700">
            <a:miter lim="400000"/>
          </a:ln>
        </p:spPr>
      </p:pic>
      <p:grpSp>
        <p:nvGrpSpPr>
          <p:cNvPr id="20" name="Problem Statement">
            <a:extLst>
              <a:ext uri="{FF2B5EF4-FFF2-40B4-BE49-F238E27FC236}">
                <a16:creationId xmlns:a16="http://schemas.microsoft.com/office/drawing/2014/main" id="{A6BDE2CF-2363-41B7-A287-DBBC47BD5831}"/>
              </a:ext>
            </a:extLst>
          </p:cNvPr>
          <p:cNvGrpSpPr/>
          <p:nvPr/>
        </p:nvGrpSpPr>
        <p:grpSpPr>
          <a:xfrm>
            <a:off x="1319654" y="437843"/>
            <a:ext cx="21945600" cy="1727201"/>
            <a:chOff x="0" y="0"/>
            <a:chExt cx="21945600" cy="1727200"/>
          </a:xfrm>
        </p:grpSpPr>
        <p:sp>
          <p:nvSpPr>
            <p:cNvPr id="21" name="Rectangle">
              <a:extLst>
                <a:ext uri="{FF2B5EF4-FFF2-40B4-BE49-F238E27FC236}">
                  <a16:creationId xmlns:a16="http://schemas.microsoft.com/office/drawing/2014/main" id="{95210033-E044-410F-8C12-E938C41C3BE7}"/>
                </a:ext>
              </a:extLst>
            </p:cNvPr>
            <p:cNvSpPr/>
            <p:nvPr/>
          </p:nvSpPr>
          <p:spPr>
            <a:xfrm>
              <a:off x="0" y="0"/>
              <a:ext cx="21945600" cy="1727201"/>
            </a:xfrm>
            <a:prstGeom prst="rect">
              <a:avLst/>
            </a:prstGeom>
            <a:gradFill flip="none" rotWithShape="1">
              <a:gsLst>
                <a:gs pos="0">
                  <a:srgbClr val="131313"/>
                </a:gs>
                <a:gs pos="100000">
                  <a:srgbClr val="378CAF"/>
                </a:gs>
              </a:gsLst>
              <a:lin ang="7869442" scaled="0"/>
            </a:gradFill>
            <a:ln w="12700" cap="flat">
              <a:noFill/>
              <a:miter lim="400000"/>
            </a:ln>
            <a:effectLst>
              <a:outerShdw blurRad="254000" dist="127000" dir="5400000" rotWithShape="0">
                <a:srgbClr val="000000">
                  <a:alpha val="70000"/>
                </a:srgbClr>
              </a:outerShdw>
            </a:effectLst>
          </p:spPr>
          <p:txBody>
            <a:bodyPr wrap="square" lIns="50800" tIns="50800" rIns="50800" bIns="50800" numCol="1" anchor="t">
              <a:noAutofit/>
            </a:bodyPr>
            <a:lstStyle/>
            <a:p>
              <a:pPr>
                <a:lnSpc>
                  <a:spcPct val="80000"/>
                </a:lnSpc>
                <a:defRPr sz="8400" spc="419">
                  <a:solidFill>
                    <a:srgbClr val="FFFFFF"/>
                  </a:solidFill>
                  <a:latin typeface="Canela Bold"/>
                  <a:ea typeface="Canela Bold"/>
                  <a:cs typeface="Canela Bold"/>
                  <a:sym typeface="Canela Bold"/>
                </a:defRPr>
              </a:pPr>
              <a:endParaRPr/>
            </a:p>
          </p:txBody>
        </p:sp>
        <p:sp>
          <p:nvSpPr>
            <p:cNvPr id="22" name="DATA SET">
              <a:extLst>
                <a:ext uri="{FF2B5EF4-FFF2-40B4-BE49-F238E27FC236}">
                  <a16:creationId xmlns:a16="http://schemas.microsoft.com/office/drawing/2014/main" id="{A124FA13-DAA9-4255-8DB4-353CE5C00240}"/>
                </a:ext>
              </a:extLst>
            </p:cNvPr>
            <p:cNvSpPr txBox="1"/>
            <p:nvPr/>
          </p:nvSpPr>
          <p:spPr>
            <a:xfrm>
              <a:off x="0" y="0"/>
              <a:ext cx="21945600" cy="1727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fontScale="92500" lnSpcReduction="20000"/>
            </a:bodyPr>
            <a:lstStyle>
              <a:lvl1pPr>
                <a:lnSpc>
                  <a:spcPct val="80000"/>
                </a:lnSpc>
                <a:defRPr sz="8400" spc="400">
                  <a:solidFill>
                    <a:srgbClr val="FFFFFF"/>
                  </a:solidFill>
                  <a:latin typeface="Canela Bold"/>
                  <a:ea typeface="Canela Bold"/>
                  <a:cs typeface="Canela Bold"/>
                  <a:sym typeface="Canela Bold"/>
                </a:defRPr>
              </a:lvl1pPr>
            </a:lstStyle>
            <a:p>
              <a:endParaRPr lang="en-IN" dirty="0"/>
            </a:p>
            <a:p>
              <a:r>
                <a:rPr lang="en-IN" dirty="0"/>
                <a:t>IMPLEMENTATION </a:t>
              </a:r>
            </a:p>
          </p:txBody>
        </p:sp>
      </p:grpSp>
      <p:sp>
        <p:nvSpPr>
          <p:cNvPr id="23" name="Triangle">
            <a:extLst>
              <a:ext uri="{FF2B5EF4-FFF2-40B4-BE49-F238E27FC236}">
                <a16:creationId xmlns:a16="http://schemas.microsoft.com/office/drawing/2014/main" id="{F3F0A1DB-55C4-430C-8712-0D6A9569A96E}"/>
              </a:ext>
            </a:extLst>
          </p:cNvPr>
          <p:cNvSpPr/>
          <p:nvPr/>
        </p:nvSpPr>
        <p:spPr>
          <a:xfrm rot="5400000">
            <a:off x="1257901" y="495618"/>
            <a:ext cx="1818061" cy="16116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4" name="TextBox 23">
            <a:extLst>
              <a:ext uri="{FF2B5EF4-FFF2-40B4-BE49-F238E27FC236}">
                <a16:creationId xmlns:a16="http://schemas.microsoft.com/office/drawing/2014/main" id="{9CEE8B16-8CB3-499D-8335-83EA8D077B7F}"/>
              </a:ext>
            </a:extLst>
          </p:cNvPr>
          <p:cNvSpPr txBox="1"/>
          <p:nvPr/>
        </p:nvSpPr>
        <p:spPr>
          <a:xfrm>
            <a:off x="1319654" y="3443366"/>
            <a:ext cx="21945600" cy="81355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400" rtl="0" fontAlgn="auto" latinLnBrk="0" hangingPunct="0">
              <a:lnSpc>
                <a:spcPct val="90000"/>
              </a:lnSpc>
              <a:spcBef>
                <a:spcPts val="0"/>
              </a:spcBef>
              <a:spcAft>
                <a:spcPts val="0"/>
              </a:spcAft>
              <a:buClrTx/>
              <a:buSzTx/>
              <a:buFontTx/>
              <a:buNone/>
              <a:tabLst/>
            </a:pPr>
            <a:r>
              <a:rPr kumimoji="0" lang="en-IN" sz="5400" b="1" i="0" u="none" strike="noStrike" cap="none" spc="0" normalizeH="0" baseline="0" dirty="0">
                <a:ln>
                  <a:noFill/>
                </a:ln>
                <a:solidFill>
                  <a:schemeClr val="tx1"/>
                </a:solidFill>
                <a:effectLst/>
                <a:uFillTx/>
                <a:latin typeface="Calibri" panose="020F0502020204030204" pitchFamily="34" charset="0"/>
                <a:cs typeface="Calibri" panose="020F0502020204030204" pitchFamily="34" charset="0"/>
                <a:sym typeface="Canela Text Regular"/>
              </a:rPr>
              <a:t>Data Pre-processing</a:t>
            </a:r>
          </a:p>
          <a:p>
            <a:pPr marL="685800" marR="0" indent="-685800" algn="l" defTabSz="2438400" rtl="0" fontAlgn="auto" latinLnBrk="0" hangingPunct="0">
              <a:lnSpc>
                <a:spcPct val="90000"/>
              </a:lnSpc>
              <a:spcBef>
                <a:spcPts val="0"/>
              </a:spcBef>
              <a:spcAft>
                <a:spcPts val="0"/>
              </a:spcAft>
              <a:buClrTx/>
              <a:buSzTx/>
              <a:buFont typeface="Arial" panose="020B0604020202020204" pitchFamily="34" charset="0"/>
              <a:buChar char="•"/>
              <a:tabLst/>
            </a:pPr>
            <a:r>
              <a:rPr kumimoji="0" lang="en-IN" sz="4400" i="0" u="none" strike="noStrike" cap="none" spc="0" normalizeH="0" baseline="0" dirty="0">
                <a:ln>
                  <a:noFill/>
                </a:ln>
                <a:solidFill>
                  <a:schemeClr val="tx1"/>
                </a:solidFill>
                <a:effectLst/>
                <a:uFillTx/>
                <a:latin typeface="Calibri" panose="020F0502020204030204" pitchFamily="34" charset="0"/>
                <a:cs typeface="Calibri" panose="020F0502020204030204" pitchFamily="34" charset="0"/>
                <a:sym typeface="Canela Text Regular"/>
              </a:rPr>
              <a:t>Re-scaling : Helps to get the pixel value between 0 and 1.</a:t>
            </a:r>
          </a:p>
          <a:p>
            <a:pPr marL="685800" marR="0" indent="-685800" algn="l" defTabSz="2438400" rtl="0" fontAlgn="auto" latinLnBrk="0" hangingPunct="0">
              <a:lnSpc>
                <a:spcPct val="90000"/>
              </a:lnSpc>
              <a:spcBef>
                <a:spcPts val="0"/>
              </a:spcBef>
              <a:spcAft>
                <a:spcPts val="0"/>
              </a:spcAft>
              <a:buClrTx/>
              <a:buSzTx/>
              <a:buFont typeface="Arial" panose="020B0604020202020204" pitchFamily="34" charset="0"/>
              <a:buChar char="•"/>
              <a:tabLst/>
            </a:pPr>
            <a:r>
              <a:rPr lang="en-IN" sz="4400" dirty="0">
                <a:solidFill>
                  <a:schemeClr val="tx1"/>
                </a:solidFill>
                <a:latin typeface="Calibri" panose="020F0502020204030204" pitchFamily="34" charset="0"/>
                <a:cs typeface="Calibri" panose="020F0502020204030204" pitchFamily="34" charset="0"/>
              </a:rPr>
              <a:t>Shear range : </a:t>
            </a:r>
            <a:r>
              <a:rPr lang="en-US" sz="4400" b="0" i="0" dirty="0">
                <a:solidFill>
                  <a:schemeClr val="tx1"/>
                </a:solidFill>
                <a:effectLst/>
                <a:latin typeface="Calibri" panose="020F0502020204030204" pitchFamily="34" charset="0"/>
                <a:cs typeface="Calibri" panose="020F0502020204030204" pitchFamily="34" charset="0"/>
              </a:rPr>
              <a:t>image will be distorted along an axis, mostly to create or rectify the perception angles.</a:t>
            </a:r>
            <a:endParaRPr lang="en-IN" sz="4400" b="0" dirty="0">
              <a:solidFill>
                <a:schemeClr val="tx1"/>
              </a:solidFill>
              <a:latin typeface="Calibri" panose="020F0502020204030204" pitchFamily="34" charset="0"/>
              <a:cs typeface="Calibri" panose="020F0502020204030204" pitchFamily="34" charset="0"/>
            </a:endParaRPr>
          </a:p>
          <a:p>
            <a:pPr marL="685800" marR="0" indent="-685800" algn="l" defTabSz="2438400" rtl="0" fontAlgn="auto" latinLnBrk="0" hangingPunct="0">
              <a:lnSpc>
                <a:spcPct val="90000"/>
              </a:lnSpc>
              <a:spcBef>
                <a:spcPts val="0"/>
              </a:spcBef>
              <a:spcAft>
                <a:spcPts val="0"/>
              </a:spcAft>
              <a:buClrTx/>
              <a:buSzTx/>
              <a:buFont typeface="Arial" panose="020B0604020202020204" pitchFamily="34" charset="0"/>
              <a:buChar char="•"/>
              <a:tabLst/>
            </a:pPr>
            <a:r>
              <a:rPr kumimoji="0" lang="en-IN" sz="4400" i="0" u="none" strike="noStrike" cap="none" spc="0" normalizeH="0" baseline="0" dirty="0">
                <a:ln>
                  <a:noFill/>
                </a:ln>
                <a:solidFill>
                  <a:schemeClr val="tx1"/>
                </a:solidFill>
                <a:effectLst/>
                <a:uFillTx/>
                <a:latin typeface="Calibri" panose="020F0502020204030204" pitchFamily="34" charset="0"/>
                <a:cs typeface="Calibri" panose="020F0502020204030204" pitchFamily="34" charset="0"/>
                <a:sym typeface="Canela Text Regular"/>
              </a:rPr>
              <a:t>Zoom range :</a:t>
            </a:r>
            <a:r>
              <a:rPr lang="en-US" sz="4400" b="0" i="0" dirty="0">
                <a:solidFill>
                  <a:schemeClr val="tx1"/>
                </a:solidFill>
                <a:effectLst/>
                <a:latin typeface="Calibri" panose="020F0502020204030204" pitchFamily="34" charset="0"/>
                <a:cs typeface="Calibri" panose="020F0502020204030204" pitchFamily="34" charset="0"/>
              </a:rPr>
              <a:t>This method randomly zooms the image either by zooming in or it adds some pixels around the image to enlarge the image.</a:t>
            </a:r>
          </a:p>
          <a:p>
            <a:pPr marL="685800" marR="0" indent="-685800" algn="l" defTabSz="2438400" rtl="0" fontAlgn="auto" latinLnBrk="0" hangingPunct="0">
              <a:lnSpc>
                <a:spcPct val="90000"/>
              </a:lnSpc>
              <a:spcBef>
                <a:spcPts val="0"/>
              </a:spcBef>
              <a:spcAft>
                <a:spcPts val="0"/>
              </a:spcAft>
              <a:buClrTx/>
              <a:buSzTx/>
              <a:buFont typeface="Arial" panose="020B0604020202020204" pitchFamily="34" charset="0"/>
              <a:buChar char="•"/>
              <a:tabLst/>
            </a:pPr>
            <a:r>
              <a:rPr kumimoji="0" lang="en-US" sz="4400" u="none" strike="noStrike" cap="none" spc="0" normalizeH="0" baseline="0" dirty="0">
                <a:ln>
                  <a:noFill/>
                </a:ln>
                <a:solidFill>
                  <a:schemeClr val="tx1"/>
                </a:solidFill>
                <a:uFillTx/>
                <a:latin typeface="Calibri" panose="020F0502020204030204" pitchFamily="34" charset="0"/>
                <a:cs typeface="Calibri" panose="020F0502020204030204" pitchFamily="34" charset="0"/>
                <a:sym typeface="Canela Text Regular"/>
              </a:rPr>
              <a:t>Hori</a:t>
            </a:r>
            <a:r>
              <a:rPr lang="en-US" sz="4400" dirty="0">
                <a:solidFill>
                  <a:schemeClr val="tx1"/>
                </a:solidFill>
                <a:latin typeface="Calibri" panose="020F0502020204030204" pitchFamily="34" charset="0"/>
                <a:cs typeface="Calibri" panose="020F0502020204030204" pitchFamily="34" charset="0"/>
              </a:rPr>
              <a:t>zontal flipping : </a:t>
            </a:r>
            <a:r>
              <a:rPr lang="en-US" sz="4400" i="0" dirty="0">
                <a:solidFill>
                  <a:schemeClr val="tx1"/>
                </a:solidFill>
                <a:effectLst/>
                <a:latin typeface="Calibri" panose="020F0502020204030204" pitchFamily="34" charset="0"/>
                <a:cs typeface="Calibri" panose="020F0502020204030204" pitchFamily="34" charset="0"/>
              </a:rPr>
              <a:t>Reversing the entire rows and columns of an image pixels  horizontally</a:t>
            </a:r>
          </a:p>
          <a:p>
            <a:pPr marL="685800" marR="0" indent="-685800" algn="l" defTabSz="2438400" rtl="0" fontAlgn="auto" latinLnBrk="0" hangingPunct="0">
              <a:lnSpc>
                <a:spcPct val="90000"/>
              </a:lnSpc>
              <a:spcBef>
                <a:spcPts val="0"/>
              </a:spcBef>
              <a:spcAft>
                <a:spcPts val="0"/>
              </a:spcAft>
              <a:buClrTx/>
              <a:buSzTx/>
              <a:buFont typeface="Arial" panose="020B0604020202020204" pitchFamily="34" charset="0"/>
              <a:buChar char="•"/>
              <a:tabLst/>
            </a:pPr>
            <a:endParaRPr kumimoji="0" lang="en-IN" sz="4000" i="0" u="none" strike="noStrike" cap="none" spc="0" normalizeH="0" baseline="0" dirty="0">
              <a:ln>
                <a:noFill/>
              </a:ln>
              <a:solidFill>
                <a:schemeClr val="tx1"/>
              </a:solidFill>
              <a:effectLst/>
              <a:uFillTx/>
              <a:latin typeface="Calibri" panose="020F0502020204030204" pitchFamily="34" charset="0"/>
              <a:cs typeface="Calibri" panose="020F0502020204030204" pitchFamily="34" charset="0"/>
              <a:sym typeface="Canela Text Regular"/>
            </a:endParaRPr>
          </a:p>
          <a:p>
            <a:pPr marR="0" algn="l" defTabSz="2438400" rtl="0" fontAlgn="auto" latinLnBrk="0" hangingPunct="0">
              <a:lnSpc>
                <a:spcPct val="90000"/>
              </a:lnSpc>
              <a:spcBef>
                <a:spcPts val="0"/>
              </a:spcBef>
              <a:spcAft>
                <a:spcPts val="0"/>
              </a:spcAft>
              <a:buClrTx/>
              <a:buSzTx/>
              <a:tabLst/>
            </a:pPr>
            <a:r>
              <a:rPr lang="en-IN" sz="5400" b="1" dirty="0">
                <a:solidFill>
                  <a:schemeClr val="tx1"/>
                </a:solidFill>
                <a:latin typeface="Calibri" panose="020F0502020204030204" pitchFamily="34" charset="0"/>
                <a:cs typeface="Calibri" panose="020F0502020204030204" pitchFamily="34" charset="0"/>
              </a:rPr>
              <a:t>Model Used : </a:t>
            </a:r>
            <a:r>
              <a:rPr lang="en-IN" sz="4000" dirty="0">
                <a:solidFill>
                  <a:schemeClr val="tx1"/>
                </a:solidFill>
                <a:latin typeface="Calibri" panose="020F0502020204030204" pitchFamily="34" charset="0"/>
                <a:cs typeface="Calibri" panose="020F0502020204030204" pitchFamily="34" charset="0"/>
              </a:rPr>
              <a:t>Convolution Neural Network , VGG16 </a:t>
            </a:r>
          </a:p>
          <a:p>
            <a:pPr marR="0" algn="l" defTabSz="2438400" rtl="0" fontAlgn="auto" latinLnBrk="0" hangingPunct="0">
              <a:lnSpc>
                <a:spcPct val="90000"/>
              </a:lnSpc>
              <a:spcBef>
                <a:spcPts val="0"/>
              </a:spcBef>
              <a:spcAft>
                <a:spcPts val="0"/>
              </a:spcAft>
              <a:buClrTx/>
              <a:buSzTx/>
              <a:tabLst/>
            </a:pPr>
            <a:endParaRPr kumimoji="0" lang="en-IN" sz="4000" i="0" u="none" strike="noStrike" cap="none" spc="0" normalizeH="0" baseline="0" dirty="0">
              <a:ln>
                <a:noFill/>
              </a:ln>
              <a:solidFill>
                <a:schemeClr val="tx1"/>
              </a:solidFill>
              <a:effectLst/>
              <a:uFillTx/>
              <a:latin typeface="Calibri" panose="020F0502020204030204" pitchFamily="34" charset="0"/>
              <a:cs typeface="Calibri" panose="020F0502020204030204" pitchFamily="34" charset="0"/>
              <a:sym typeface="Canela Text Regular"/>
            </a:endParaRPr>
          </a:p>
          <a:p>
            <a:pPr marR="0" algn="l" defTabSz="2438400" rtl="0" fontAlgn="auto" latinLnBrk="0" hangingPunct="0">
              <a:lnSpc>
                <a:spcPct val="90000"/>
              </a:lnSpc>
              <a:spcBef>
                <a:spcPts val="0"/>
              </a:spcBef>
              <a:spcAft>
                <a:spcPts val="0"/>
              </a:spcAft>
              <a:buClrTx/>
              <a:buSzTx/>
              <a:tabLst/>
            </a:pPr>
            <a:endParaRPr kumimoji="0" lang="en-IN" sz="4000" i="0" u="none" strike="noStrike" cap="none" spc="0" normalizeH="0" baseline="0" dirty="0">
              <a:ln>
                <a:noFill/>
              </a:ln>
              <a:solidFill>
                <a:schemeClr val="tx1"/>
              </a:solidFill>
              <a:effectLst/>
              <a:uFillTx/>
              <a:latin typeface="Calibri" panose="020F0502020204030204" pitchFamily="34" charset="0"/>
              <a:cs typeface="Calibri" panose="020F0502020204030204" pitchFamily="34" charset="0"/>
              <a:sym typeface="Canela Text Regular"/>
            </a:endParaRPr>
          </a:p>
          <a:p>
            <a:pPr marL="685800" marR="0" indent="-685800" algn="l" defTabSz="2438400" rtl="0" fontAlgn="auto" latinLnBrk="0" hangingPunct="0">
              <a:lnSpc>
                <a:spcPct val="90000"/>
              </a:lnSpc>
              <a:spcBef>
                <a:spcPts val="0"/>
              </a:spcBef>
              <a:spcAft>
                <a:spcPts val="0"/>
              </a:spcAft>
              <a:buClrTx/>
              <a:buSzTx/>
              <a:buFont typeface="Arial" panose="020B0604020202020204" pitchFamily="34" charset="0"/>
              <a:buChar char="•"/>
              <a:tabLst/>
            </a:pPr>
            <a:endParaRPr kumimoji="0" lang="en-IN" sz="4000" i="0" u="none" strike="noStrike" cap="none" spc="0" normalizeH="0" baseline="0" dirty="0">
              <a:ln>
                <a:noFill/>
              </a:ln>
              <a:solidFill>
                <a:srgbClr val="000000"/>
              </a:solidFill>
              <a:effectLst/>
              <a:uFillTx/>
              <a:latin typeface="+mn-lt"/>
              <a:ea typeface="Canela Text Regular"/>
              <a:cs typeface="Canela Text Regular"/>
              <a:sym typeface="Canela Text Regular"/>
            </a:endParaRPr>
          </a:p>
          <a:p>
            <a:pPr marL="685800" marR="0" indent="-685800" algn="l" defTabSz="2438400" rtl="0" fontAlgn="auto" latinLnBrk="0" hangingPunct="0">
              <a:lnSpc>
                <a:spcPct val="90000"/>
              </a:lnSpc>
              <a:spcBef>
                <a:spcPts val="0"/>
              </a:spcBef>
              <a:spcAft>
                <a:spcPts val="0"/>
              </a:spcAft>
              <a:buClrTx/>
              <a:buSzTx/>
              <a:buFont typeface="Arial" panose="020B0604020202020204" pitchFamily="34" charset="0"/>
              <a:buChar char="•"/>
              <a:tabLst/>
            </a:pPr>
            <a:endParaRPr kumimoji="0" lang="en-IN" sz="2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a:p>
            <a:pPr marL="0" marR="0" indent="0" algn="l" defTabSz="2438400" rtl="0" fontAlgn="auto" latinLnBrk="0" hangingPunct="0">
              <a:lnSpc>
                <a:spcPct val="90000"/>
              </a:lnSpc>
              <a:spcBef>
                <a:spcPts val="0"/>
              </a:spcBef>
              <a:spcAft>
                <a:spcPts val="0"/>
              </a:spcAft>
              <a:buClrTx/>
              <a:buSzTx/>
              <a:buFontTx/>
              <a:buNone/>
              <a:tabLst/>
            </a:pPr>
            <a:endParaRPr kumimoji="0" lang="en-IN" sz="24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370309630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29" name="Image" descr="Image"/>
          <p:cNvPicPr>
            <a:picLocks noChangeAspect="1"/>
          </p:cNvPicPr>
          <p:nvPr/>
        </p:nvPicPr>
        <p:blipFill>
          <a:blip r:embed="rId2">
            <a:alphaModFix amt="4990"/>
          </a:blip>
          <a:srcRect t="23495" b="34358"/>
          <a:stretch>
            <a:fillRect/>
          </a:stretch>
        </p:blipFill>
        <p:spPr>
          <a:xfrm>
            <a:off x="-131329" y="-84402"/>
            <a:ext cx="24515329" cy="13884804"/>
          </a:xfrm>
          <a:prstGeom prst="rect">
            <a:avLst/>
          </a:prstGeom>
          <a:ln w="12700">
            <a:miter lim="400000"/>
          </a:ln>
        </p:spPr>
      </p:pic>
      <p:pic>
        <p:nvPicPr>
          <p:cNvPr id="334" name="Image" descr="Image"/>
          <p:cNvPicPr>
            <a:picLocks noChangeAspect="1"/>
          </p:cNvPicPr>
          <p:nvPr/>
        </p:nvPicPr>
        <p:blipFill>
          <a:blip r:embed="rId3"/>
          <a:stretch>
            <a:fillRect/>
          </a:stretch>
        </p:blipFill>
        <p:spPr>
          <a:xfrm>
            <a:off x="11829361" y="6314275"/>
            <a:ext cx="97919" cy="97919"/>
          </a:xfrm>
          <a:prstGeom prst="rect">
            <a:avLst/>
          </a:prstGeom>
          <a:ln w="12700">
            <a:miter lim="400000"/>
          </a:ln>
        </p:spPr>
      </p:pic>
      <p:grpSp>
        <p:nvGrpSpPr>
          <p:cNvPr id="9" name="Problem Statement">
            <a:extLst>
              <a:ext uri="{FF2B5EF4-FFF2-40B4-BE49-F238E27FC236}">
                <a16:creationId xmlns:a16="http://schemas.microsoft.com/office/drawing/2014/main" id="{5D303C33-4DFF-49F8-A136-730F7A06AA96}"/>
              </a:ext>
            </a:extLst>
          </p:cNvPr>
          <p:cNvGrpSpPr/>
          <p:nvPr/>
        </p:nvGrpSpPr>
        <p:grpSpPr>
          <a:xfrm>
            <a:off x="1555103" y="662837"/>
            <a:ext cx="21945600" cy="1727201"/>
            <a:chOff x="0" y="0"/>
            <a:chExt cx="21945600" cy="1727200"/>
          </a:xfrm>
        </p:grpSpPr>
        <p:sp>
          <p:nvSpPr>
            <p:cNvPr id="10" name="Rectangle">
              <a:extLst>
                <a:ext uri="{FF2B5EF4-FFF2-40B4-BE49-F238E27FC236}">
                  <a16:creationId xmlns:a16="http://schemas.microsoft.com/office/drawing/2014/main" id="{E24AC9A1-3DFA-4991-9CB2-5BFD7CBF7E05}"/>
                </a:ext>
              </a:extLst>
            </p:cNvPr>
            <p:cNvSpPr/>
            <p:nvPr/>
          </p:nvSpPr>
          <p:spPr>
            <a:xfrm>
              <a:off x="0" y="0"/>
              <a:ext cx="21945600" cy="1727201"/>
            </a:xfrm>
            <a:prstGeom prst="rect">
              <a:avLst/>
            </a:prstGeom>
            <a:gradFill flip="none" rotWithShape="1">
              <a:gsLst>
                <a:gs pos="0">
                  <a:srgbClr val="131313"/>
                </a:gs>
                <a:gs pos="100000">
                  <a:srgbClr val="378CAF"/>
                </a:gs>
              </a:gsLst>
              <a:lin ang="7869442" scaled="0"/>
            </a:gradFill>
            <a:ln w="12700" cap="flat">
              <a:noFill/>
              <a:miter lim="400000"/>
            </a:ln>
            <a:effectLst>
              <a:outerShdw blurRad="254000" dist="127000" dir="5400000" rotWithShape="0">
                <a:srgbClr val="000000">
                  <a:alpha val="70000"/>
                </a:srgbClr>
              </a:outerShdw>
            </a:effectLst>
          </p:spPr>
          <p:txBody>
            <a:bodyPr wrap="square" lIns="50800" tIns="50800" rIns="50800" bIns="50800" numCol="1" anchor="t">
              <a:noAutofit/>
            </a:bodyPr>
            <a:lstStyle/>
            <a:p>
              <a:pPr>
                <a:lnSpc>
                  <a:spcPct val="80000"/>
                </a:lnSpc>
                <a:defRPr sz="8400" spc="419">
                  <a:solidFill>
                    <a:srgbClr val="FFFFFF"/>
                  </a:solidFill>
                  <a:latin typeface="Canela Bold"/>
                  <a:ea typeface="Canela Bold"/>
                  <a:cs typeface="Canela Bold"/>
                  <a:sym typeface="Canela Bold"/>
                </a:defRPr>
              </a:pPr>
              <a:endParaRPr/>
            </a:p>
          </p:txBody>
        </p:sp>
        <p:sp>
          <p:nvSpPr>
            <p:cNvPr id="11" name="DATA SET">
              <a:extLst>
                <a:ext uri="{FF2B5EF4-FFF2-40B4-BE49-F238E27FC236}">
                  <a16:creationId xmlns:a16="http://schemas.microsoft.com/office/drawing/2014/main" id="{BDFCCCBF-5F37-47EA-9FF6-0A4FA916DA26}"/>
                </a:ext>
              </a:extLst>
            </p:cNvPr>
            <p:cNvSpPr txBox="1"/>
            <p:nvPr/>
          </p:nvSpPr>
          <p:spPr>
            <a:xfrm>
              <a:off x="0" y="0"/>
              <a:ext cx="21945600" cy="1727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fontScale="92500" lnSpcReduction="20000"/>
            </a:bodyPr>
            <a:lstStyle>
              <a:lvl1pPr>
                <a:lnSpc>
                  <a:spcPct val="80000"/>
                </a:lnSpc>
                <a:defRPr sz="8400" spc="400">
                  <a:solidFill>
                    <a:srgbClr val="FFFFFF"/>
                  </a:solidFill>
                  <a:latin typeface="Canela Bold"/>
                  <a:ea typeface="Canela Bold"/>
                  <a:cs typeface="Canela Bold"/>
                  <a:sym typeface="Canela Bold"/>
                </a:defRPr>
              </a:lvl1pPr>
            </a:lstStyle>
            <a:p>
              <a:endParaRPr lang="en-IN" dirty="0"/>
            </a:p>
            <a:p>
              <a:r>
                <a:rPr lang="en-IN" dirty="0"/>
                <a:t>IMPLEMENTATION RESULTS</a:t>
              </a:r>
            </a:p>
          </p:txBody>
        </p:sp>
      </p:grpSp>
      <p:sp>
        <p:nvSpPr>
          <p:cNvPr id="12" name="Triangle">
            <a:extLst>
              <a:ext uri="{FF2B5EF4-FFF2-40B4-BE49-F238E27FC236}">
                <a16:creationId xmlns:a16="http://schemas.microsoft.com/office/drawing/2014/main" id="{68D403C7-E4F7-4C18-9209-D6A98FDA6566}"/>
              </a:ext>
            </a:extLst>
          </p:cNvPr>
          <p:cNvSpPr/>
          <p:nvPr/>
        </p:nvSpPr>
        <p:spPr>
          <a:xfrm rot="5400000">
            <a:off x="1451898" y="766042"/>
            <a:ext cx="1818061" cy="16116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graphicFrame>
        <p:nvGraphicFramePr>
          <p:cNvPr id="13" name="Table 5">
            <a:extLst>
              <a:ext uri="{FF2B5EF4-FFF2-40B4-BE49-F238E27FC236}">
                <a16:creationId xmlns:a16="http://schemas.microsoft.com/office/drawing/2014/main" id="{1D4D187D-532E-4B35-B5B3-28789A52ED6C}"/>
              </a:ext>
            </a:extLst>
          </p:cNvPr>
          <p:cNvGraphicFramePr>
            <a:graphicFrameLocks noGrp="1"/>
          </p:cNvGraphicFramePr>
          <p:nvPr>
            <p:extLst>
              <p:ext uri="{D42A27DB-BD31-4B8C-83A1-F6EECF244321}">
                <p14:modId xmlns:p14="http://schemas.microsoft.com/office/powerpoint/2010/main" val="2893764307"/>
              </p:ext>
            </p:extLst>
          </p:nvPr>
        </p:nvGraphicFramePr>
        <p:xfrm>
          <a:off x="2228439" y="3228137"/>
          <a:ext cx="19927122" cy="9977974"/>
        </p:xfrm>
        <a:graphic>
          <a:graphicData uri="http://schemas.openxmlformats.org/drawingml/2006/table">
            <a:tbl>
              <a:tblPr firstRow="1" bandRow="1">
                <a:tableStyleId>{5C22544A-7EE6-4342-B048-85BDC9FD1C3A}</a:tableStyleId>
              </a:tblPr>
              <a:tblGrid>
                <a:gridCol w="9963561">
                  <a:extLst>
                    <a:ext uri="{9D8B030D-6E8A-4147-A177-3AD203B41FA5}">
                      <a16:colId xmlns:a16="http://schemas.microsoft.com/office/drawing/2014/main" val="452434471"/>
                    </a:ext>
                  </a:extLst>
                </a:gridCol>
                <a:gridCol w="9963561">
                  <a:extLst>
                    <a:ext uri="{9D8B030D-6E8A-4147-A177-3AD203B41FA5}">
                      <a16:colId xmlns:a16="http://schemas.microsoft.com/office/drawing/2014/main" val="2613203329"/>
                    </a:ext>
                  </a:extLst>
                </a:gridCol>
              </a:tblGrid>
              <a:tr h="833974">
                <a:tc>
                  <a:txBody>
                    <a:bodyPr/>
                    <a:lstStyle/>
                    <a:p>
                      <a:r>
                        <a:rPr lang="en-US" sz="4800" dirty="0"/>
                        <a:t>C</a:t>
                      </a:r>
                      <a:r>
                        <a:rPr lang="en-IN" sz="4800" dirty="0"/>
                        <a:t>NN</a:t>
                      </a:r>
                      <a:endParaRPr lang="en-IN" sz="4800" dirty="0">
                        <a:latin typeface="Calibri" panose="020F0502020204030204" pitchFamily="34" charset="0"/>
                        <a:cs typeface="Calibri" panose="020F0502020204030204" pitchFamily="34" charset="0"/>
                      </a:endParaRPr>
                    </a:p>
                  </a:txBody>
                  <a:tcPr/>
                </a:tc>
                <a:tc>
                  <a:txBody>
                    <a:bodyPr/>
                    <a:lstStyle/>
                    <a:p>
                      <a:r>
                        <a:rPr lang="en-US" sz="4800" dirty="0"/>
                        <a:t>V</a:t>
                      </a:r>
                      <a:r>
                        <a:rPr lang="en-IN" sz="4800" dirty="0"/>
                        <a:t>GG-16</a:t>
                      </a:r>
                      <a:endParaRPr lang="en-IN" sz="48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710003567"/>
                  </a:ext>
                </a:extLst>
              </a:tr>
              <a:tr h="526868">
                <a:tc>
                  <a:txBody>
                    <a:bodyPr/>
                    <a:lstStyle/>
                    <a:p>
                      <a:pPr marL="685800" indent="-685800" algn="ctr">
                        <a:buFont typeface="Arial" panose="020B0604020202020204" pitchFamily="34" charset="0"/>
                        <a:buChar char="•"/>
                      </a:pPr>
                      <a:r>
                        <a:rPr lang="en-US" sz="4800" dirty="0"/>
                        <a:t>4 </a:t>
                      </a:r>
                      <a:r>
                        <a:rPr lang="en-US" sz="4800" dirty="0" err="1"/>
                        <a:t>convopool</a:t>
                      </a:r>
                      <a:r>
                        <a:rPr lang="en-US" sz="4800" dirty="0"/>
                        <a:t> layers are used</a:t>
                      </a:r>
                    </a:p>
                    <a:p>
                      <a:pPr marL="685800" indent="-685800" algn="ctr">
                        <a:buFont typeface="Arial" panose="020B0604020202020204" pitchFamily="34" charset="0"/>
                        <a:buChar char="•"/>
                      </a:pPr>
                      <a:r>
                        <a:rPr lang="en-US" sz="4800" dirty="0"/>
                        <a:t>Contains 2 modules: feature extraction module and classifier module</a:t>
                      </a:r>
                    </a:p>
                    <a:p>
                      <a:pPr marL="0" indent="0" algn="ctr">
                        <a:buFont typeface="Arial" panose="020B0604020202020204" pitchFamily="34" charset="0"/>
                        <a:buNone/>
                      </a:pPr>
                      <a:endParaRPr lang="en-IN" sz="4800" dirty="0">
                        <a:latin typeface="Calibri" panose="020F0502020204030204" pitchFamily="34" charset="0"/>
                        <a:cs typeface="Calibri" panose="020F0502020204030204" pitchFamily="34" charset="0"/>
                      </a:endParaRPr>
                    </a:p>
                  </a:txBody>
                  <a:tcPr/>
                </a:tc>
                <a:tc>
                  <a:txBody>
                    <a:bodyPr/>
                    <a:lstStyle/>
                    <a:p>
                      <a:pPr marL="685800" indent="-685800" algn="ctr">
                        <a:buFont typeface="Arial" panose="020B0604020202020204" pitchFamily="34" charset="0"/>
                        <a:buChar char="•"/>
                      </a:pPr>
                      <a:r>
                        <a:rPr lang="en-IN" sz="4800" dirty="0">
                          <a:latin typeface="Calibri" panose="020F0502020204030204" pitchFamily="34" charset="0"/>
                          <a:cs typeface="Calibri" panose="020F0502020204030204" pitchFamily="34" charset="0"/>
                        </a:rPr>
                        <a:t>VGG16 is a CNN architecture that has 16 layers.</a:t>
                      </a:r>
                    </a:p>
                    <a:p>
                      <a:pPr marL="685800" indent="-685800" algn="ctr">
                        <a:buFont typeface="Arial" panose="020B0604020202020204" pitchFamily="34" charset="0"/>
                        <a:buChar char="•"/>
                      </a:pPr>
                      <a:r>
                        <a:rPr lang="en-IN" sz="4800" dirty="0">
                          <a:latin typeface="Calibri" panose="020F0502020204030204" pitchFamily="34" charset="0"/>
                          <a:cs typeface="Calibri" panose="020F0502020204030204" pitchFamily="34" charset="0"/>
                        </a:rPr>
                        <a:t>13 convolutional layers , 5 max pooling layers and 3 dense layers.</a:t>
                      </a:r>
                    </a:p>
                  </a:txBody>
                  <a:tcPr/>
                </a:tc>
                <a:extLst>
                  <a:ext uri="{0D108BD9-81ED-4DB2-BD59-A6C34878D82A}">
                    <a16:rowId xmlns:a16="http://schemas.microsoft.com/office/drawing/2014/main" val="2101026377"/>
                  </a:ext>
                </a:extLst>
              </a:tr>
              <a:tr h="526868">
                <a:tc>
                  <a:txBody>
                    <a:bodyPr/>
                    <a:lstStyle/>
                    <a:p>
                      <a:pPr marL="0" indent="0" algn="ctr">
                        <a:buFont typeface="Arial" panose="020B0604020202020204" pitchFamily="34" charset="0"/>
                        <a:buNone/>
                      </a:pPr>
                      <a:r>
                        <a:rPr lang="en-US" sz="4800" dirty="0"/>
                        <a:t>Transformations </a:t>
                      </a:r>
                    </a:p>
                    <a:p>
                      <a:pPr marL="0" indent="0" algn="ctr">
                        <a:buFont typeface="Arial" panose="020B0604020202020204" pitchFamily="34" charset="0"/>
                        <a:buNone/>
                      </a:pPr>
                      <a:r>
                        <a:rPr lang="en-US" sz="4800" dirty="0"/>
                        <a:t>1.shear_range = 0.2</a:t>
                      </a:r>
                    </a:p>
                    <a:p>
                      <a:pPr marL="0" indent="0" algn="ctr">
                        <a:buFont typeface="Arial" panose="020B0604020202020204" pitchFamily="34" charset="0"/>
                        <a:buNone/>
                      </a:pPr>
                      <a:r>
                        <a:rPr lang="en-US" sz="4800" dirty="0"/>
                        <a:t>2.zoom_range = 0.2</a:t>
                      </a:r>
                    </a:p>
                    <a:p>
                      <a:pPr marL="0" indent="0" algn="ctr">
                        <a:buFont typeface="Arial" panose="020B0604020202020204" pitchFamily="34" charset="0"/>
                        <a:buNone/>
                      </a:pPr>
                      <a:r>
                        <a:rPr lang="en-US" sz="4800" dirty="0"/>
                        <a:t>3.horizontal_flip = True</a:t>
                      </a:r>
                      <a:endParaRPr lang="en-IN" sz="4800" dirty="0">
                        <a:latin typeface="Calibri" panose="020F0502020204030204" pitchFamily="34" charset="0"/>
                        <a:cs typeface="Calibri" panose="020F0502020204030204" pitchFamily="34" charset="0"/>
                      </a:endParaRPr>
                    </a:p>
                  </a:txBody>
                  <a:tcPr/>
                </a:tc>
                <a:tc>
                  <a:txBody>
                    <a:bodyPr/>
                    <a:lstStyle/>
                    <a:p>
                      <a:pPr marL="0" indent="0" algn="ctr">
                        <a:buFont typeface="Arial" panose="020B0604020202020204" pitchFamily="34" charset="0"/>
                        <a:buNone/>
                      </a:pPr>
                      <a:r>
                        <a:rPr lang="en-US" sz="4800" dirty="0"/>
                        <a:t>Transformations </a:t>
                      </a:r>
                    </a:p>
                    <a:p>
                      <a:pPr marL="0" indent="0" algn="ctr">
                        <a:buFont typeface="Arial" panose="020B0604020202020204" pitchFamily="34" charset="0"/>
                        <a:buNone/>
                      </a:pPr>
                      <a:r>
                        <a:rPr lang="en-US" sz="4800" dirty="0"/>
                        <a:t>1.shear_range = 0.2</a:t>
                      </a:r>
                    </a:p>
                    <a:p>
                      <a:pPr marL="0" indent="0" algn="ctr">
                        <a:buFont typeface="Arial" panose="020B0604020202020204" pitchFamily="34" charset="0"/>
                        <a:buNone/>
                      </a:pPr>
                      <a:r>
                        <a:rPr lang="en-US" sz="4800" dirty="0"/>
                        <a:t>2.zoom_range = 0.2</a:t>
                      </a:r>
                    </a:p>
                    <a:p>
                      <a:pPr marL="0" indent="0" algn="ctr">
                        <a:buFont typeface="Arial" panose="020B0604020202020204" pitchFamily="34" charset="0"/>
                        <a:buNone/>
                      </a:pPr>
                      <a:r>
                        <a:rPr lang="en-US" sz="4800" dirty="0"/>
                        <a:t>3.horizontal_flip = True</a:t>
                      </a:r>
                      <a:endParaRPr lang="en-IN" sz="4800" dirty="0"/>
                    </a:p>
                    <a:p>
                      <a:pPr algn="ctr"/>
                      <a:endParaRPr lang="en-IN" sz="48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811860754"/>
                  </a:ext>
                </a:extLst>
              </a:tr>
              <a:tr h="0">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lang="en-US" sz="4800" dirty="0"/>
                        <a:t>Accuracy -</a:t>
                      </a:r>
                      <a:r>
                        <a:rPr lang="en-IN" sz="4800" dirty="0">
                          <a:solidFill>
                            <a:schemeClr val="tx1"/>
                          </a:solidFill>
                        </a:rPr>
                        <a:t>91.91 %</a:t>
                      </a:r>
                      <a:endParaRPr lang="en-IN" sz="4800" dirty="0">
                        <a:solidFill>
                          <a:schemeClr val="tx1"/>
                        </a:solidFill>
                        <a:latin typeface="Calibri" panose="020F0502020204030204" pitchFamily="34" charset="0"/>
                        <a:cs typeface="Calibri" panose="020F0502020204030204" pitchFamily="34" charset="0"/>
                      </a:endParaRPr>
                    </a:p>
                  </a:txBody>
                  <a:tcPr/>
                </a:tc>
                <a:tc>
                  <a:txBody>
                    <a:bodyPr/>
                    <a:lstStyle/>
                    <a:p>
                      <a:pPr algn="ctr"/>
                      <a:r>
                        <a:rPr lang="en-US" sz="4800" dirty="0"/>
                        <a:t>Accuracy – 94.23%</a:t>
                      </a:r>
                      <a:endParaRPr lang="en-IN" sz="48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98203378"/>
                  </a:ext>
                </a:extLst>
              </a:tr>
              <a:tr h="0">
                <a:tc>
                  <a:txBody>
                    <a:bodyPr/>
                    <a:lstStyle/>
                    <a:p>
                      <a:pPr algn="ctr"/>
                      <a:r>
                        <a:rPr lang="en-US" sz="4800" dirty="0"/>
                        <a:t>Loss -0.2880</a:t>
                      </a:r>
                      <a:endParaRPr lang="en-IN" sz="4800" dirty="0">
                        <a:latin typeface="Calibri" panose="020F0502020204030204" pitchFamily="34" charset="0"/>
                        <a:cs typeface="Calibri" panose="020F0502020204030204" pitchFamily="34" charset="0"/>
                      </a:endParaRPr>
                    </a:p>
                  </a:txBody>
                  <a:tcPr/>
                </a:tc>
                <a:tc>
                  <a:txBody>
                    <a:bodyPr/>
                    <a:lstStyle/>
                    <a:p>
                      <a:pPr algn="ctr"/>
                      <a:r>
                        <a:rPr lang="en-US" sz="4800" dirty="0"/>
                        <a:t>Loss – 0.2423</a:t>
                      </a:r>
                      <a:endParaRPr lang="en-IN" sz="48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42766449"/>
                  </a:ext>
                </a:extLst>
              </a:tr>
            </a:tbl>
          </a:graphicData>
        </a:graphic>
      </p:graphicFrame>
    </p:spTree>
    <p:extLst>
      <p:ext uri="{BB962C8B-B14F-4D97-AF65-F5344CB8AC3E}">
        <p14:creationId xmlns:p14="http://schemas.microsoft.com/office/powerpoint/2010/main" val="293924867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29" name="Image" descr="Image"/>
          <p:cNvPicPr>
            <a:picLocks noChangeAspect="1"/>
          </p:cNvPicPr>
          <p:nvPr/>
        </p:nvPicPr>
        <p:blipFill>
          <a:blip r:embed="rId2">
            <a:alphaModFix amt="4990"/>
          </a:blip>
          <a:srcRect t="23495" b="34358"/>
          <a:stretch>
            <a:fillRect/>
          </a:stretch>
        </p:blipFill>
        <p:spPr>
          <a:xfrm>
            <a:off x="-131329" y="-84402"/>
            <a:ext cx="24515329" cy="13884804"/>
          </a:xfrm>
          <a:prstGeom prst="rect">
            <a:avLst/>
          </a:prstGeom>
          <a:ln w="12700">
            <a:miter lim="400000"/>
          </a:ln>
        </p:spPr>
      </p:pic>
      <p:pic>
        <p:nvPicPr>
          <p:cNvPr id="334" name="Image" descr="Image"/>
          <p:cNvPicPr>
            <a:picLocks noChangeAspect="1"/>
          </p:cNvPicPr>
          <p:nvPr/>
        </p:nvPicPr>
        <p:blipFill>
          <a:blip r:embed="rId3"/>
          <a:stretch>
            <a:fillRect/>
          </a:stretch>
        </p:blipFill>
        <p:spPr>
          <a:xfrm>
            <a:off x="11829361" y="6314275"/>
            <a:ext cx="97919" cy="97919"/>
          </a:xfrm>
          <a:prstGeom prst="rect">
            <a:avLst/>
          </a:prstGeom>
          <a:ln w="12700">
            <a:miter lim="400000"/>
          </a:ln>
        </p:spPr>
      </p:pic>
      <p:grpSp>
        <p:nvGrpSpPr>
          <p:cNvPr id="9" name="Problem Statement">
            <a:extLst>
              <a:ext uri="{FF2B5EF4-FFF2-40B4-BE49-F238E27FC236}">
                <a16:creationId xmlns:a16="http://schemas.microsoft.com/office/drawing/2014/main" id="{5D303C33-4DFF-49F8-A136-730F7A06AA96}"/>
              </a:ext>
            </a:extLst>
          </p:cNvPr>
          <p:cNvGrpSpPr/>
          <p:nvPr/>
        </p:nvGrpSpPr>
        <p:grpSpPr>
          <a:xfrm>
            <a:off x="1555103" y="662837"/>
            <a:ext cx="21945600" cy="1727201"/>
            <a:chOff x="0" y="0"/>
            <a:chExt cx="21945600" cy="1727200"/>
          </a:xfrm>
        </p:grpSpPr>
        <p:sp>
          <p:nvSpPr>
            <p:cNvPr id="10" name="Rectangle">
              <a:extLst>
                <a:ext uri="{FF2B5EF4-FFF2-40B4-BE49-F238E27FC236}">
                  <a16:creationId xmlns:a16="http://schemas.microsoft.com/office/drawing/2014/main" id="{E24AC9A1-3DFA-4991-9CB2-5BFD7CBF7E05}"/>
                </a:ext>
              </a:extLst>
            </p:cNvPr>
            <p:cNvSpPr/>
            <p:nvPr/>
          </p:nvSpPr>
          <p:spPr>
            <a:xfrm>
              <a:off x="0" y="0"/>
              <a:ext cx="21945600" cy="1727201"/>
            </a:xfrm>
            <a:prstGeom prst="rect">
              <a:avLst/>
            </a:prstGeom>
            <a:gradFill flip="none" rotWithShape="1">
              <a:gsLst>
                <a:gs pos="0">
                  <a:srgbClr val="131313"/>
                </a:gs>
                <a:gs pos="100000">
                  <a:srgbClr val="378CAF"/>
                </a:gs>
              </a:gsLst>
              <a:lin ang="7869442" scaled="0"/>
            </a:gradFill>
            <a:ln w="12700" cap="flat">
              <a:noFill/>
              <a:miter lim="400000"/>
            </a:ln>
            <a:effectLst>
              <a:outerShdw blurRad="254000" dist="127000" dir="5400000" rotWithShape="0">
                <a:srgbClr val="000000">
                  <a:alpha val="70000"/>
                </a:srgbClr>
              </a:outerShdw>
            </a:effectLst>
          </p:spPr>
          <p:txBody>
            <a:bodyPr wrap="square" lIns="50800" tIns="50800" rIns="50800" bIns="50800" numCol="1" anchor="t">
              <a:noAutofit/>
            </a:bodyPr>
            <a:lstStyle/>
            <a:p>
              <a:pPr>
                <a:lnSpc>
                  <a:spcPct val="80000"/>
                </a:lnSpc>
                <a:defRPr sz="8400" spc="419">
                  <a:solidFill>
                    <a:srgbClr val="FFFFFF"/>
                  </a:solidFill>
                  <a:latin typeface="Canela Bold"/>
                  <a:ea typeface="Canela Bold"/>
                  <a:cs typeface="Canela Bold"/>
                  <a:sym typeface="Canela Bold"/>
                </a:defRPr>
              </a:pPr>
              <a:endParaRPr/>
            </a:p>
          </p:txBody>
        </p:sp>
        <p:sp>
          <p:nvSpPr>
            <p:cNvPr id="11" name="DATA SET">
              <a:extLst>
                <a:ext uri="{FF2B5EF4-FFF2-40B4-BE49-F238E27FC236}">
                  <a16:creationId xmlns:a16="http://schemas.microsoft.com/office/drawing/2014/main" id="{BDFCCCBF-5F37-47EA-9FF6-0A4FA916DA26}"/>
                </a:ext>
              </a:extLst>
            </p:cNvPr>
            <p:cNvSpPr txBox="1"/>
            <p:nvPr/>
          </p:nvSpPr>
          <p:spPr>
            <a:xfrm>
              <a:off x="0" y="0"/>
              <a:ext cx="21945600" cy="1727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fontScale="92500" lnSpcReduction="20000"/>
            </a:bodyPr>
            <a:lstStyle>
              <a:lvl1pPr>
                <a:lnSpc>
                  <a:spcPct val="80000"/>
                </a:lnSpc>
                <a:defRPr sz="8400" spc="400">
                  <a:solidFill>
                    <a:srgbClr val="FFFFFF"/>
                  </a:solidFill>
                  <a:latin typeface="Canela Bold"/>
                  <a:ea typeface="Canela Bold"/>
                  <a:cs typeface="Canela Bold"/>
                  <a:sym typeface="Canela Bold"/>
                </a:defRPr>
              </a:lvl1pPr>
            </a:lstStyle>
            <a:p>
              <a:endParaRPr lang="en-IN" dirty="0"/>
            </a:p>
            <a:p>
              <a:r>
                <a:rPr lang="en-IN" dirty="0"/>
                <a:t>IMPLEMENTATION RESULTS</a:t>
              </a:r>
            </a:p>
          </p:txBody>
        </p:sp>
      </p:grpSp>
      <p:sp>
        <p:nvSpPr>
          <p:cNvPr id="12" name="Triangle">
            <a:extLst>
              <a:ext uri="{FF2B5EF4-FFF2-40B4-BE49-F238E27FC236}">
                <a16:creationId xmlns:a16="http://schemas.microsoft.com/office/drawing/2014/main" id="{68D403C7-E4F7-4C18-9209-D6A98FDA6566}"/>
              </a:ext>
            </a:extLst>
          </p:cNvPr>
          <p:cNvSpPr/>
          <p:nvPr/>
        </p:nvSpPr>
        <p:spPr>
          <a:xfrm rot="5400000">
            <a:off x="1451898" y="766042"/>
            <a:ext cx="1818061" cy="16116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pic>
        <p:nvPicPr>
          <p:cNvPr id="14" name="Picture 13">
            <a:extLst>
              <a:ext uri="{FF2B5EF4-FFF2-40B4-BE49-F238E27FC236}">
                <a16:creationId xmlns:a16="http://schemas.microsoft.com/office/drawing/2014/main" id="{F4993ACA-E9A0-4B1E-810A-7F7D1F8DB4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8076" y="5618524"/>
            <a:ext cx="11264944" cy="6604578"/>
          </a:xfrm>
          <a:prstGeom prst="rect">
            <a:avLst/>
          </a:prstGeom>
        </p:spPr>
      </p:pic>
      <p:pic>
        <p:nvPicPr>
          <p:cNvPr id="15" name="Picture 14">
            <a:extLst>
              <a:ext uri="{FF2B5EF4-FFF2-40B4-BE49-F238E27FC236}">
                <a16:creationId xmlns:a16="http://schemas.microsoft.com/office/drawing/2014/main" id="{D27D77E4-436F-4882-B418-992134E60F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30613" y="5618524"/>
            <a:ext cx="10825794" cy="6891479"/>
          </a:xfrm>
          <a:prstGeom prst="rect">
            <a:avLst/>
          </a:prstGeom>
        </p:spPr>
      </p:pic>
      <p:sp>
        <p:nvSpPr>
          <p:cNvPr id="16" name="TextBox 15">
            <a:extLst>
              <a:ext uri="{FF2B5EF4-FFF2-40B4-BE49-F238E27FC236}">
                <a16:creationId xmlns:a16="http://schemas.microsoft.com/office/drawing/2014/main" id="{792EEC84-B801-4400-95E9-71DBFAA81089}"/>
              </a:ext>
            </a:extLst>
          </p:cNvPr>
          <p:cNvSpPr txBox="1"/>
          <p:nvPr/>
        </p:nvSpPr>
        <p:spPr>
          <a:xfrm>
            <a:off x="3470988" y="4402956"/>
            <a:ext cx="5878285"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IN" sz="4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Canela Text Regular"/>
              </a:rPr>
              <a:t>Graph of Loss vs Epoch</a:t>
            </a:r>
          </a:p>
        </p:txBody>
      </p:sp>
      <p:sp>
        <p:nvSpPr>
          <p:cNvPr id="17" name="TextBox 16">
            <a:extLst>
              <a:ext uri="{FF2B5EF4-FFF2-40B4-BE49-F238E27FC236}">
                <a16:creationId xmlns:a16="http://schemas.microsoft.com/office/drawing/2014/main" id="{E77C0B8F-342C-41CE-B004-6E9C0EE9681C}"/>
              </a:ext>
            </a:extLst>
          </p:cNvPr>
          <p:cNvSpPr txBox="1"/>
          <p:nvPr/>
        </p:nvSpPr>
        <p:spPr>
          <a:xfrm>
            <a:off x="15342635" y="4402956"/>
            <a:ext cx="7088156"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IN" sz="4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Canela Text Regular"/>
              </a:rPr>
              <a:t>Graph of Accuracy vs Epoch</a:t>
            </a:r>
          </a:p>
        </p:txBody>
      </p:sp>
    </p:spTree>
    <p:extLst>
      <p:ext uri="{BB962C8B-B14F-4D97-AF65-F5344CB8AC3E}">
        <p14:creationId xmlns:p14="http://schemas.microsoft.com/office/powerpoint/2010/main" val="380080554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43" name="Image" descr="Image"/>
          <p:cNvPicPr>
            <a:picLocks noChangeAspect="1"/>
          </p:cNvPicPr>
          <p:nvPr/>
        </p:nvPicPr>
        <p:blipFill>
          <a:blip r:embed="rId2">
            <a:alphaModFix amt="4990"/>
          </a:blip>
          <a:srcRect t="23495" b="34358"/>
          <a:stretch>
            <a:fillRect/>
          </a:stretch>
        </p:blipFill>
        <p:spPr>
          <a:xfrm>
            <a:off x="-65664" y="-84402"/>
            <a:ext cx="24515329" cy="13884804"/>
          </a:xfrm>
          <a:prstGeom prst="rect">
            <a:avLst/>
          </a:prstGeom>
          <a:ln w="12700">
            <a:miter lim="400000"/>
          </a:ln>
        </p:spPr>
      </p:pic>
      <p:sp>
        <p:nvSpPr>
          <p:cNvPr id="144" name="To perform liveness detection of the given sample of fingerprint and to preform fingerprint recognition of the same using deep learning techniques."/>
          <p:cNvSpPr txBox="1"/>
          <p:nvPr/>
        </p:nvSpPr>
        <p:spPr>
          <a:xfrm>
            <a:off x="1323282" y="3825116"/>
            <a:ext cx="21737436" cy="54986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7600">
                <a:latin typeface="Canela Text Regular"/>
                <a:ea typeface="Canela Text Regular"/>
                <a:cs typeface="Canela Text Regular"/>
                <a:sym typeface="Canela Text Regular"/>
              </a:defRPr>
            </a:pPr>
            <a:r>
              <a:t>To develop a system that classifies the given</a:t>
            </a:r>
          </a:p>
          <a:p>
            <a:pPr>
              <a:defRPr sz="7600">
                <a:latin typeface="Canela Text Regular"/>
                <a:ea typeface="Canela Text Regular"/>
                <a:cs typeface="Canela Text Regular"/>
                <a:sym typeface="Canela Text Regular"/>
              </a:defRPr>
            </a:pPr>
            <a:r>
              <a:t>sample of fingerprint into real or fake and also</a:t>
            </a:r>
          </a:p>
          <a:p>
            <a:pPr>
              <a:defRPr sz="7600">
                <a:latin typeface="Canela Text Regular"/>
                <a:ea typeface="Canela Text Regular"/>
                <a:cs typeface="Canela Text Regular"/>
                <a:sym typeface="Canela Text Regular"/>
              </a:defRPr>
            </a:pPr>
            <a:r>
              <a:t>categorise the spoofing material used for fake</a:t>
            </a:r>
          </a:p>
          <a:p>
            <a:pPr>
              <a:defRPr sz="7600">
                <a:latin typeface="Canela Text Regular"/>
                <a:ea typeface="Canela Text Regular"/>
                <a:cs typeface="Canela Text Regular"/>
                <a:sym typeface="Canela Text Regular"/>
              </a:defRPr>
            </a:pPr>
            <a:r>
              <a:t>fingerprint , using deep learning techniques.</a:t>
            </a:r>
          </a:p>
        </p:txBody>
      </p:sp>
      <p:sp>
        <p:nvSpPr>
          <p:cNvPr id="145" name="Problem Statement"/>
          <p:cNvSpPr txBox="1">
            <a:spLocks noGrp="1"/>
          </p:cNvSpPr>
          <p:nvPr>
            <p:ph type="title"/>
          </p:nvPr>
        </p:nvSpPr>
        <p:spPr>
          <a:prstGeom prst="rect">
            <a:avLst/>
          </a:prstGeom>
          <a:gradFill>
            <a:gsLst>
              <a:gs pos="0">
                <a:srgbClr val="131313"/>
              </a:gs>
              <a:gs pos="100000">
                <a:srgbClr val="378CAF"/>
              </a:gs>
            </a:gsLst>
            <a:lin ang="7869442"/>
          </a:gradFill>
          <a:effectLst>
            <a:outerShdw blurRad="254000" dist="127000" dir="5400000" rotWithShape="0">
              <a:srgbClr val="000000">
                <a:alpha val="70000"/>
              </a:srgbClr>
            </a:outerShdw>
          </a:effectLst>
        </p:spPr>
        <p:txBody>
          <a:bodyPr/>
          <a:lstStyle>
            <a:lvl1pPr>
              <a:defRPr spc="1200">
                <a:solidFill>
                  <a:srgbClr val="FFFFFF"/>
                </a:solidFill>
              </a:defRPr>
            </a:lvl1pPr>
          </a:lstStyle>
          <a:p>
            <a:r>
              <a:t>PROBLEM STATEMENT</a:t>
            </a:r>
          </a:p>
        </p:txBody>
      </p:sp>
      <p:sp>
        <p:nvSpPr>
          <p:cNvPr id="146" name="Triangle"/>
          <p:cNvSpPr/>
          <p:nvPr/>
        </p:nvSpPr>
        <p:spPr>
          <a:xfrm rot="5400000">
            <a:off x="1125751" y="896493"/>
            <a:ext cx="1714944" cy="14836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29" name="Image" descr="Image"/>
          <p:cNvPicPr>
            <a:picLocks noChangeAspect="1"/>
          </p:cNvPicPr>
          <p:nvPr/>
        </p:nvPicPr>
        <p:blipFill>
          <a:blip r:embed="rId2">
            <a:alphaModFix amt="4990"/>
          </a:blip>
          <a:srcRect t="23495" b="34358"/>
          <a:stretch>
            <a:fillRect/>
          </a:stretch>
        </p:blipFill>
        <p:spPr>
          <a:xfrm>
            <a:off x="-131329" y="-84402"/>
            <a:ext cx="24515329" cy="13884804"/>
          </a:xfrm>
          <a:prstGeom prst="rect">
            <a:avLst/>
          </a:prstGeom>
          <a:ln w="12700">
            <a:miter lim="400000"/>
          </a:ln>
        </p:spPr>
      </p:pic>
      <p:pic>
        <p:nvPicPr>
          <p:cNvPr id="334" name="Image" descr="Image"/>
          <p:cNvPicPr>
            <a:picLocks noChangeAspect="1"/>
          </p:cNvPicPr>
          <p:nvPr/>
        </p:nvPicPr>
        <p:blipFill>
          <a:blip r:embed="rId3"/>
          <a:stretch>
            <a:fillRect/>
          </a:stretch>
        </p:blipFill>
        <p:spPr>
          <a:xfrm>
            <a:off x="11829361" y="6314275"/>
            <a:ext cx="97919" cy="97919"/>
          </a:xfrm>
          <a:prstGeom prst="rect">
            <a:avLst/>
          </a:prstGeom>
          <a:ln w="12700">
            <a:miter lim="400000"/>
          </a:ln>
        </p:spPr>
      </p:pic>
      <p:grpSp>
        <p:nvGrpSpPr>
          <p:cNvPr id="9" name="Problem Statement">
            <a:extLst>
              <a:ext uri="{FF2B5EF4-FFF2-40B4-BE49-F238E27FC236}">
                <a16:creationId xmlns:a16="http://schemas.microsoft.com/office/drawing/2014/main" id="{5D303C33-4DFF-49F8-A136-730F7A06AA96}"/>
              </a:ext>
            </a:extLst>
          </p:cNvPr>
          <p:cNvGrpSpPr/>
          <p:nvPr/>
        </p:nvGrpSpPr>
        <p:grpSpPr>
          <a:xfrm>
            <a:off x="1555103" y="662837"/>
            <a:ext cx="21945600" cy="1727201"/>
            <a:chOff x="0" y="0"/>
            <a:chExt cx="21945600" cy="1727200"/>
          </a:xfrm>
        </p:grpSpPr>
        <p:sp>
          <p:nvSpPr>
            <p:cNvPr id="10" name="Rectangle">
              <a:extLst>
                <a:ext uri="{FF2B5EF4-FFF2-40B4-BE49-F238E27FC236}">
                  <a16:creationId xmlns:a16="http://schemas.microsoft.com/office/drawing/2014/main" id="{E24AC9A1-3DFA-4991-9CB2-5BFD7CBF7E05}"/>
                </a:ext>
              </a:extLst>
            </p:cNvPr>
            <p:cNvSpPr/>
            <p:nvPr/>
          </p:nvSpPr>
          <p:spPr>
            <a:xfrm>
              <a:off x="0" y="0"/>
              <a:ext cx="21945600" cy="1727201"/>
            </a:xfrm>
            <a:prstGeom prst="rect">
              <a:avLst/>
            </a:prstGeom>
            <a:gradFill flip="none" rotWithShape="1">
              <a:gsLst>
                <a:gs pos="0">
                  <a:srgbClr val="131313"/>
                </a:gs>
                <a:gs pos="100000">
                  <a:srgbClr val="378CAF"/>
                </a:gs>
              </a:gsLst>
              <a:lin ang="7869442" scaled="0"/>
            </a:gradFill>
            <a:ln w="12700" cap="flat">
              <a:noFill/>
              <a:miter lim="400000"/>
            </a:ln>
            <a:effectLst>
              <a:outerShdw blurRad="254000" dist="127000" dir="5400000" rotWithShape="0">
                <a:srgbClr val="000000">
                  <a:alpha val="70000"/>
                </a:srgbClr>
              </a:outerShdw>
            </a:effectLst>
          </p:spPr>
          <p:txBody>
            <a:bodyPr wrap="square" lIns="50800" tIns="50800" rIns="50800" bIns="50800" numCol="1" anchor="t">
              <a:noAutofit/>
            </a:bodyPr>
            <a:lstStyle/>
            <a:p>
              <a:pPr>
                <a:lnSpc>
                  <a:spcPct val="80000"/>
                </a:lnSpc>
                <a:defRPr sz="8400" spc="419">
                  <a:solidFill>
                    <a:srgbClr val="FFFFFF"/>
                  </a:solidFill>
                  <a:latin typeface="Canela Bold"/>
                  <a:ea typeface="Canela Bold"/>
                  <a:cs typeface="Canela Bold"/>
                  <a:sym typeface="Canela Bold"/>
                </a:defRPr>
              </a:pPr>
              <a:endParaRPr/>
            </a:p>
          </p:txBody>
        </p:sp>
        <p:sp>
          <p:nvSpPr>
            <p:cNvPr id="11" name="DATA SET">
              <a:extLst>
                <a:ext uri="{FF2B5EF4-FFF2-40B4-BE49-F238E27FC236}">
                  <a16:creationId xmlns:a16="http://schemas.microsoft.com/office/drawing/2014/main" id="{BDFCCCBF-5F37-47EA-9FF6-0A4FA916DA26}"/>
                </a:ext>
              </a:extLst>
            </p:cNvPr>
            <p:cNvSpPr txBox="1"/>
            <p:nvPr/>
          </p:nvSpPr>
          <p:spPr>
            <a:xfrm>
              <a:off x="0" y="0"/>
              <a:ext cx="21945600" cy="1727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fontScale="92500" lnSpcReduction="20000"/>
            </a:bodyPr>
            <a:lstStyle>
              <a:lvl1pPr>
                <a:lnSpc>
                  <a:spcPct val="80000"/>
                </a:lnSpc>
                <a:defRPr sz="8400" spc="400">
                  <a:solidFill>
                    <a:srgbClr val="FFFFFF"/>
                  </a:solidFill>
                  <a:latin typeface="Canela Bold"/>
                  <a:ea typeface="Canela Bold"/>
                  <a:cs typeface="Canela Bold"/>
                  <a:sym typeface="Canela Bold"/>
                </a:defRPr>
              </a:lvl1pPr>
            </a:lstStyle>
            <a:p>
              <a:endParaRPr lang="en-IN" dirty="0"/>
            </a:p>
            <a:p>
              <a:r>
                <a:rPr lang="en-IN" dirty="0"/>
                <a:t>IMPLEMENTATION RESULTS</a:t>
              </a:r>
            </a:p>
          </p:txBody>
        </p:sp>
      </p:grpSp>
      <p:sp>
        <p:nvSpPr>
          <p:cNvPr id="12" name="Triangle">
            <a:extLst>
              <a:ext uri="{FF2B5EF4-FFF2-40B4-BE49-F238E27FC236}">
                <a16:creationId xmlns:a16="http://schemas.microsoft.com/office/drawing/2014/main" id="{68D403C7-E4F7-4C18-9209-D6A98FDA6566}"/>
              </a:ext>
            </a:extLst>
          </p:cNvPr>
          <p:cNvSpPr/>
          <p:nvPr/>
        </p:nvSpPr>
        <p:spPr>
          <a:xfrm rot="5400000">
            <a:off x="1451898" y="766042"/>
            <a:ext cx="1818061" cy="16116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pic>
        <p:nvPicPr>
          <p:cNvPr id="13" name="Picture 12">
            <a:extLst>
              <a:ext uri="{FF2B5EF4-FFF2-40B4-BE49-F238E27FC236}">
                <a16:creationId xmlns:a16="http://schemas.microsoft.com/office/drawing/2014/main" id="{581FC20C-F0F7-4916-9340-6280B7C457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408" y="3855223"/>
            <a:ext cx="19162905" cy="9519094"/>
          </a:xfrm>
          <a:prstGeom prst="rect">
            <a:avLst/>
          </a:prstGeom>
        </p:spPr>
      </p:pic>
      <p:sp>
        <p:nvSpPr>
          <p:cNvPr id="18" name="TextBox 17">
            <a:extLst>
              <a:ext uri="{FF2B5EF4-FFF2-40B4-BE49-F238E27FC236}">
                <a16:creationId xmlns:a16="http://schemas.microsoft.com/office/drawing/2014/main" id="{0D3930CC-58CE-48AE-8E5C-AE05ACE10937}"/>
              </a:ext>
            </a:extLst>
          </p:cNvPr>
          <p:cNvSpPr txBox="1"/>
          <p:nvPr/>
        </p:nvSpPr>
        <p:spPr>
          <a:xfrm>
            <a:off x="5206481" y="2726706"/>
            <a:ext cx="14275837"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US"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GUI for Liveness Detection using Django Framework</a:t>
            </a:r>
            <a:endParaRPr kumimoji="0" lang="en-IN"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endParaRPr>
          </a:p>
        </p:txBody>
      </p:sp>
    </p:spTree>
    <p:extLst>
      <p:ext uri="{BB962C8B-B14F-4D97-AF65-F5344CB8AC3E}">
        <p14:creationId xmlns:p14="http://schemas.microsoft.com/office/powerpoint/2010/main" val="110450670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29" name="Image" descr="Image"/>
          <p:cNvPicPr>
            <a:picLocks noChangeAspect="1"/>
          </p:cNvPicPr>
          <p:nvPr/>
        </p:nvPicPr>
        <p:blipFill>
          <a:blip r:embed="rId2">
            <a:alphaModFix amt="4990"/>
          </a:blip>
          <a:srcRect t="23495" b="34358"/>
          <a:stretch>
            <a:fillRect/>
          </a:stretch>
        </p:blipFill>
        <p:spPr>
          <a:xfrm>
            <a:off x="-131329" y="-84402"/>
            <a:ext cx="24515329" cy="13884804"/>
          </a:xfrm>
          <a:prstGeom prst="rect">
            <a:avLst/>
          </a:prstGeom>
          <a:ln w="12700">
            <a:miter lim="400000"/>
          </a:ln>
        </p:spPr>
      </p:pic>
      <p:pic>
        <p:nvPicPr>
          <p:cNvPr id="334" name="Image" descr="Image"/>
          <p:cNvPicPr>
            <a:picLocks noChangeAspect="1"/>
          </p:cNvPicPr>
          <p:nvPr/>
        </p:nvPicPr>
        <p:blipFill>
          <a:blip r:embed="rId3"/>
          <a:stretch>
            <a:fillRect/>
          </a:stretch>
        </p:blipFill>
        <p:spPr>
          <a:xfrm>
            <a:off x="11829361" y="6314275"/>
            <a:ext cx="97919" cy="97919"/>
          </a:xfrm>
          <a:prstGeom prst="rect">
            <a:avLst/>
          </a:prstGeom>
          <a:ln w="12700">
            <a:miter lim="400000"/>
          </a:ln>
        </p:spPr>
      </p:pic>
      <p:grpSp>
        <p:nvGrpSpPr>
          <p:cNvPr id="9" name="Problem Statement">
            <a:extLst>
              <a:ext uri="{FF2B5EF4-FFF2-40B4-BE49-F238E27FC236}">
                <a16:creationId xmlns:a16="http://schemas.microsoft.com/office/drawing/2014/main" id="{5D303C33-4DFF-49F8-A136-730F7A06AA96}"/>
              </a:ext>
            </a:extLst>
          </p:cNvPr>
          <p:cNvGrpSpPr/>
          <p:nvPr/>
        </p:nvGrpSpPr>
        <p:grpSpPr>
          <a:xfrm>
            <a:off x="1555103" y="662837"/>
            <a:ext cx="21945600" cy="1727201"/>
            <a:chOff x="0" y="0"/>
            <a:chExt cx="21945600" cy="1727200"/>
          </a:xfrm>
        </p:grpSpPr>
        <p:sp>
          <p:nvSpPr>
            <p:cNvPr id="10" name="Rectangle">
              <a:extLst>
                <a:ext uri="{FF2B5EF4-FFF2-40B4-BE49-F238E27FC236}">
                  <a16:creationId xmlns:a16="http://schemas.microsoft.com/office/drawing/2014/main" id="{E24AC9A1-3DFA-4991-9CB2-5BFD7CBF7E05}"/>
                </a:ext>
              </a:extLst>
            </p:cNvPr>
            <p:cNvSpPr/>
            <p:nvPr/>
          </p:nvSpPr>
          <p:spPr>
            <a:xfrm>
              <a:off x="0" y="0"/>
              <a:ext cx="21945600" cy="1727201"/>
            </a:xfrm>
            <a:prstGeom prst="rect">
              <a:avLst/>
            </a:prstGeom>
            <a:gradFill flip="none" rotWithShape="1">
              <a:gsLst>
                <a:gs pos="0">
                  <a:srgbClr val="131313"/>
                </a:gs>
                <a:gs pos="100000">
                  <a:srgbClr val="378CAF"/>
                </a:gs>
              </a:gsLst>
              <a:lin ang="7869442" scaled="0"/>
            </a:gradFill>
            <a:ln w="12700" cap="flat">
              <a:noFill/>
              <a:miter lim="400000"/>
            </a:ln>
            <a:effectLst>
              <a:outerShdw blurRad="254000" dist="127000" dir="5400000" rotWithShape="0">
                <a:srgbClr val="000000">
                  <a:alpha val="70000"/>
                </a:srgbClr>
              </a:outerShdw>
            </a:effectLst>
          </p:spPr>
          <p:txBody>
            <a:bodyPr wrap="square" lIns="50800" tIns="50800" rIns="50800" bIns="50800" numCol="1" anchor="t">
              <a:noAutofit/>
            </a:bodyPr>
            <a:lstStyle/>
            <a:p>
              <a:pPr>
                <a:lnSpc>
                  <a:spcPct val="80000"/>
                </a:lnSpc>
                <a:defRPr sz="8400" spc="419">
                  <a:solidFill>
                    <a:srgbClr val="FFFFFF"/>
                  </a:solidFill>
                  <a:latin typeface="Canela Bold"/>
                  <a:ea typeface="Canela Bold"/>
                  <a:cs typeface="Canela Bold"/>
                  <a:sym typeface="Canela Bold"/>
                </a:defRPr>
              </a:pPr>
              <a:endParaRPr/>
            </a:p>
          </p:txBody>
        </p:sp>
        <p:sp>
          <p:nvSpPr>
            <p:cNvPr id="11" name="DATA SET">
              <a:extLst>
                <a:ext uri="{FF2B5EF4-FFF2-40B4-BE49-F238E27FC236}">
                  <a16:creationId xmlns:a16="http://schemas.microsoft.com/office/drawing/2014/main" id="{BDFCCCBF-5F37-47EA-9FF6-0A4FA916DA26}"/>
                </a:ext>
              </a:extLst>
            </p:cNvPr>
            <p:cNvSpPr txBox="1"/>
            <p:nvPr/>
          </p:nvSpPr>
          <p:spPr>
            <a:xfrm>
              <a:off x="0" y="0"/>
              <a:ext cx="21945600" cy="1727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fontScale="92500" lnSpcReduction="20000"/>
            </a:bodyPr>
            <a:lstStyle>
              <a:lvl1pPr>
                <a:lnSpc>
                  <a:spcPct val="80000"/>
                </a:lnSpc>
                <a:defRPr sz="8400" spc="400">
                  <a:solidFill>
                    <a:srgbClr val="FFFFFF"/>
                  </a:solidFill>
                  <a:latin typeface="Canela Bold"/>
                  <a:ea typeface="Canela Bold"/>
                  <a:cs typeface="Canela Bold"/>
                  <a:sym typeface="Canela Bold"/>
                </a:defRPr>
              </a:lvl1pPr>
            </a:lstStyle>
            <a:p>
              <a:endParaRPr lang="en-IN" dirty="0"/>
            </a:p>
            <a:p>
              <a:r>
                <a:rPr lang="en-IN" dirty="0"/>
                <a:t>IMPLEMENTATION RESULTS</a:t>
              </a:r>
            </a:p>
          </p:txBody>
        </p:sp>
      </p:grpSp>
      <p:sp>
        <p:nvSpPr>
          <p:cNvPr id="12" name="Triangle">
            <a:extLst>
              <a:ext uri="{FF2B5EF4-FFF2-40B4-BE49-F238E27FC236}">
                <a16:creationId xmlns:a16="http://schemas.microsoft.com/office/drawing/2014/main" id="{68D403C7-E4F7-4C18-9209-D6A98FDA6566}"/>
              </a:ext>
            </a:extLst>
          </p:cNvPr>
          <p:cNvSpPr/>
          <p:nvPr/>
        </p:nvSpPr>
        <p:spPr>
          <a:xfrm rot="5400000">
            <a:off x="1451898" y="766042"/>
            <a:ext cx="1818061" cy="16116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pic>
        <p:nvPicPr>
          <p:cNvPr id="14" name="Picture 13">
            <a:extLst>
              <a:ext uri="{FF2B5EF4-FFF2-40B4-BE49-F238E27FC236}">
                <a16:creationId xmlns:a16="http://schemas.microsoft.com/office/drawing/2014/main" id="{A612D0A1-F276-413B-A0E7-B40E0ECEA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1055" y="4494895"/>
            <a:ext cx="17287265" cy="8589610"/>
          </a:xfrm>
          <a:prstGeom prst="rect">
            <a:avLst/>
          </a:prstGeom>
        </p:spPr>
      </p:pic>
      <p:sp>
        <p:nvSpPr>
          <p:cNvPr id="15" name="TextBox 14">
            <a:extLst>
              <a:ext uri="{FF2B5EF4-FFF2-40B4-BE49-F238E27FC236}">
                <a16:creationId xmlns:a16="http://schemas.microsoft.com/office/drawing/2014/main" id="{AA8F9B27-9632-4037-A2CE-74B525D517C8}"/>
              </a:ext>
            </a:extLst>
          </p:cNvPr>
          <p:cNvSpPr txBox="1"/>
          <p:nvPr/>
        </p:nvSpPr>
        <p:spPr>
          <a:xfrm>
            <a:off x="8696130" y="2899335"/>
            <a:ext cx="8136294"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IN"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Output for </a:t>
            </a:r>
            <a:r>
              <a:rPr lang="en-IN" sz="4800" dirty="0"/>
              <a:t>Fake</a:t>
            </a:r>
            <a:r>
              <a:rPr kumimoji="0" lang="en-IN"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 Fingerprint</a:t>
            </a:r>
          </a:p>
        </p:txBody>
      </p:sp>
    </p:spTree>
    <p:extLst>
      <p:ext uri="{BB962C8B-B14F-4D97-AF65-F5344CB8AC3E}">
        <p14:creationId xmlns:p14="http://schemas.microsoft.com/office/powerpoint/2010/main" val="41367718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29" name="Image" descr="Image"/>
          <p:cNvPicPr>
            <a:picLocks noChangeAspect="1"/>
          </p:cNvPicPr>
          <p:nvPr/>
        </p:nvPicPr>
        <p:blipFill>
          <a:blip r:embed="rId2">
            <a:alphaModFix amt="4990"/>
          </a:blip>
          <a:srcRect t="23495" b="34358"/>
          <a:stretch>
            <a:fillRect/>
          </a:stretch>
        </p:blipFill>
        <p:spPr>
          <a:xfrm>
            <a:off x="-131329" y="-84402"/>
            <a:ext cx="24515329" cy="13884804"/>
          </a:xfrm>
          <a:prstGeom prst="rect">
            <a:avLst/>
          </a:prstGeom>
          <a:ln w="12700">
            <a:miter lim="400000"/>
          </a:ln>
        </p:spPr>
      </p:pic>
      <p:pic>
        <p:nvPicPr>
          <p:cNvPr id="334" name="Image" descr="Image"/>
          <p:cNvPicPr>
            <a:picLocks noChangeAspect="1"/>
          </p:cNvPicPr>
          <p:nvPr/>
        </p:nvPicPr>
        <p:blipFill>
          <a:blip r:embed="rId3"/>
          <a:stretch>
            <a:fillRect/>
          </a:stretch>
        </p:blipFill>
        <p:spPr>
          <a:xfrm>
            <a:off x="11829361" y="6314275"/>
            <a:ext cx="97919" cy="97919"/>
          </a:xfrm>
          <a:prstGeom prst="rect">
            <a:avLst/>
          </a:prstGeom>
          <a:ln w="12700">
            <a:miter lim="400000"/>
          </a:ln>
        </p:spPr>
      </p:pic>
      <p:grpSp>
        <p:nvGrpSpPr>
          <p:cNvPr id="9" name="Problem Statement">
            <a:extLst>
              <a:ext uri="{FF2B5EF4-FFF2-40B4-BE49-F238E27FC236}">
                <a16:creationId xmlns:a16="http://schemas.microsoft.com/office/drawing/2014/main" id="{5D303C33-4DFF-49F8-A136-730F7A06AA96}"/>
              </a:ext>
            </a:extLst>
          </p:cNvPr>
          <p:cNvGrpSpPr/>
          <p:nvPr/>
        </p:nvGrpSpPr>
        <p:grpSpPr>
          <a:xfrm>
            <a:off x="1555103" y="662837"/>
            <a:ext cx="21945600" cy="1727201"/>
            <a:chOff x="0" y="0"/>
            <a:chExt cx="21945600" cy="1727200"/>
          </a:xfrm>
        </p:grpSpPr>
        <p:sp>
          <p:nvSpPr>
            <p:cNvPr id="10" name="Rectangle">
              <a:extLst>
                <a:ext uri="{FF2B5EF4-FFF2-40B4-BE49-F238E27FC236}">
                  <a16:creationId xmlns:a16="http://schemas.microsoft.com/office/drawing/2014/main" id="{E24AC9A1-3DFA-4991-9CB2-5BFD7CBF7E05}"/>
                </a:ext>
              </a:extLst>
            </p:cNvPr>
            <p:cNvSpPr/>
            <p:nvPr/>
          </p:nvSpPr>
          <p:spPr>
            <a:xfrm>
              <a:off x="0" y="0"/>
              <a:ext cx="21945600" cy="1727201"/>
            </a:xfrm>
            <a:prstGeom prst="rect">
              <a:avLst/>
            </a:prstGeom>
            <a:gradFill flip="none" rotWithShape="1">
              <a:gsLst>
                <a:gs pos="0">
                  <a:srgbClr val="131313"/>
                </a:gs>
                <a:gs pos="100000">
                  <a:srgbClr val="378CAF"/>
                </a:gs>
              </a:gsLst>
              <a:lin ang="7869442" scaled="0"/>
            </a:gradFill>
            <a:ln w="12700" cap="flat">
              <a:noFill/>
              <a:miter lim="400000"/>
            </a:ln>
            <a:effectLst>
              <a:outerShdw blurRad="254000" dist="127000" dir="5400000" rotWithShape="0">
                <a:srgbClr val="000000">
                  <a:alpha val="70000"/>
                </a:srgbClr>
              </a:outerShdw>
            </a:effectLst>
          </p:spPr>
          <p:txBody>
            <a:bodyPr wrap="square" lIns="50800" tIns="50800" rIns="50800" bIns="50800" numCol="1" anchor="t">
              <a:noAutofit/>
            </a:bodyPr>
            <a:lstStyle/>
            <a:p>
              <a:pPr>
                <a:lnSpc>
                  <a:spcPct val="80000"/>
                </a:lnSpc>
                <a:defRPr sz="8400" spc="419">
                  <a:solidFill>
                    <a:srgbClr val="FFFFFF"/>
                  </a:solidFill>
                  <a:latin typeface="Canela Bold"/>
                  <a:ea typeface="Canela Bold"/>
                  <a:cs typeface="Canela Bold"/>
                  <a:sym typeface="Canela Bold"/>
                </a:defRPr>
              </a:pPr>
              <a:endParaRPr/>
            </a:p>
          </p:txBody>
        </p:sp>
        <p:sp>
          <p:nvSpPr>
            <p:cNvPr id="11" name="DATA SET">
              <a:extLst>
                <a:ext uri="{FF2B5EF4-FFF2-40B4-BE49-F238E27FC236}">
                  <a16:creationId xmlns:a16="http://schemas.microsoft.com/office/drawing/2014/main" id="{BDFCCCBF-5F37-47EA-9FF6-0A4FA916DA26}"/>
                </a:ext>
              </a:extLst>
            </p:cNvPr>
            <p:cNvSpPr txBox="1"/>
            <p:nvPr/>
          </p:nvSpPr>
          <p:spPr>
            <a:xfrm>
              <a:off x="0" y="0"/>
              <a:ext cx="21945600" cy="1727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fontScale="92500" lnSpcReduction="20000"/>
            </a:bodyPr>
            <a:lstStyle>
              <a:lvl1pPr>
                <a:lnSpc>
                  <a:spcPct val="80000"/>
                </a:lnSpc>
                <a:defRPr sz="8400" spc="400">
                  <a:solidFill>
                    <a:srgbClr val="FFFFFF"/>
                  </a:solidFill>
                  <a:latin typeface="Canela Bold"/>
                  <a:ea typeface="Canela Bold"/>
                  <a:cs typeface="Canela Bold"/>
                  <a:sym typeface="Canela Bold"/>
                </a:defRPr>
              </a:lvl1pPr>
            </a:lstStyle>
            <a:p>
              <a:endParaRPr lang="en-IN" dirty="0"/>
            </a:p>
            <a:p>
              <a:r>
                <a:rPr lang="en-IN" dirty="0"/>
                <a:t>IMPLEMENTATION RESULTS</a:t>
              </a:r>
            </a:p>
          </p:txBody>
        </p:sp>
      </p:grpSp>
      <p:sp>
        <p:nvSpPr>
          <p:cNvPr id="12" name="Triangle">
            <a:extLst>
              <a:ext uri="{FF2B5EF4-FFF2-40B4-BE49-F238E27FC236}">
                <a16:creationId xmlns:a16="http://schemas.microsoft.com/office/drawing/2014/main" id="{68D403C7-E4F7-4C18-9209-D6A98FDA6566}"/>
              </a:ext>
            </a:extLst>
          </p:cNvPr>
          <p:cNvSpPr/>
          <p:nvPr/>
        </p:nvSpPr>
        <p:spPr>
          <a:xfrm rot="5400000">
            <a:off x="1451898" y="766042"/>
            <a:ext cx="1818061" cy="16116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15" name="TextBox 14">
            <a:extLst>
              <a:ext uri="{FF2B5EF4-FFF2-40B4-BE49-F238E27FC236}">
                <a16:creationId xmlns:a16="http://schemas.microsoft.com/office/drawing/2014/main" id="{AA8F9B27-9632-4037-A2CE-74B525D517C8}"/>
              </a:ext>
            </a:extLst>
          </p:cNvPr>
          <p:cNvSpPr txBox="1"/>
          <p:nvPr/>
        </p:nvSpPr>
        <p:spPr>
          <a:xfrm>
            <a:off x="8696130" y="2899335"/>
            <a:ext cx="8136294"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IN"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Output for </a:t>
            </a:r>
            <a:r>
              <a:rPr lang="en-IN" sz="4800" dirty="0"/>
              <a:t>Fake</a:t>
            </a:r>
            <a:r>
              <a:rPr kumimoji="0" lang="en-IN"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 Fingerprint</a:t>
            </a:r>
          </a:p>
        </p:txBody>
      </p:sp>
      <p:pic>
        <p:nvPicPr>
          <p:cNvPr id="13" name="Picture 12">
            <a:extLst>
              <a:ext uri="{FF2B5EF4-FFF2-40B4-BE49-F238E27FC236}">
                <a16:creationId xmlns:a16="http://schemas.microsoft.com/office/drawing/2014/main" id="{9497C670-B450-44C0-888A-5E788FCC6D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5626" y="4204760"/>
            <a:ext cx="18100327" cy="8988726"/>
          </a:xfrm>
          <a:prstGeom prst="rect">
            <a:avLst/>
          </a:prstGeom>
        </p:spPr>
      </p:pic>
    </p:spTree>
    <p:extLst>
      <p:ext uri="{BB962C8B-B14F-4D97-AF65-F5344CB8AC3E}">
        <p14:creationId xmlns:p14="http://schemas.microsoft.com/office/powerpoint/2010/main" val="417585503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29" name="Image" descr="Image"/>
          <p:cNvPicPr>
            <a:picLocks noChangeAspect="1"/>
          </p:cNvPicPr>
          <p:nvPr/>
        </p:nvPicPr>
        <p:blipFill>
          <a:blip r:embed="rId2">
            <a:alphaModFix amt="4990"/>
          </a:blip>
          <a:srcRect t="23495" b="34358"/>
          <a:stretch>
            <a:fillRect/>
          </a:stretch>
        </p:blipFill>
        <p:spPr>
          <a:xfrm>
            <a:off x="-131329" y="-84402"/>
            <a:ext cx="24515329" cy="13884804"/>
          </a:xfrm>
          <a:prstGeom prst="rect">
            <a:avLst/>
          </a:prstGeom>
          <a:ln w="12700">
            <a:miter lim="400000"/>
          </a:ln>
        </p:spPr>
      </p:pic>
      <p:pic>
        <p:nvPicPr>
          <p:cNvPr id="334" name="Image" descr="Image"/>
          <p:cNvPicPr>
            <a:picLocks noChangeAspect="1"/>
          </p:cNvPicPr>
          <p:nvPr/>
        </p:nvPicPr>
        <p:blipFill>
          <a:blip r:embed="rId3"/>
          <a:stretch>
            <a:fillRect/>
          </a:stretch>
        </p:blipFill>
        <p:spPr>
          <a:xfrm>
            <a:off x="11829361" y="6314275"/>
            <a:ext cx="97919" cy="97919"/>
          </a:xfrm>
          <a:prstGeom prst="rect">
            <a:avLst/>
          </a:prstGeom>
          <a:ln w="12700">
            <a:miter lim="400000"/>
          </a:ln>
        </p:spPr>
      </p:pic>
      <p:grpSp>
        <p:nvGrpSpPr>
          <p:cNvPr id="9" name="Problem Statement">
            <a:extLst>
              <a:ext uri="{FF2B5EF4-FFF2-40B4-BE49-F238E27FC236}">
                <a16:creationId xmlns:a16="http://schemas.microsoft.com/office/drawing/2014/main" id="{5D303C33-4DFF-49F8-A136-730F7A06AA96}"/>
              </a:ext>
            </a:extLst>
          </p:cNvPr>
          <p:cNvGrpSpPr/>
          <p:nvPr/>
        </p:nvGrpSpPr>
        <p:grpSpPr>
          <a:xfrm>
            <a:off x="1555103" y="662837"/>
            <a:ext cx="21945600" cy="1727201"/>
            <a:chOff x="0" y="0"/>
            <a:chExt cx="21945600" cy="1727200"/>
          </a:xfrm>
        </p:grpSpPr>
        <p:sp>
          <p:nvSpPr>
            <p:cNvPr id="10" name="Rectangle">
              <a:extLst>
                <a:ext uri="{FF2B5EF4-FFF2-40B4-BE49-F238E27FC236}">
                  <a16:creationId xmlns:a16="http://schemas.microsoft.com/office/drawing/2014/main" id="{E24AC9A1-3DFA-4991-9CB2-5BFD7CBF7E05}"/>
                </a:ext>
              </a:extLst>
            </p:cNvPr>
            <p:cNvSpPr/>
            <p:nvPr/>
          </p:nvSpPr>
          <p:spPr>
            <a:xfrm>
              <a:off x="0" y="0"/>
              <a:ext cx="21945600" cy="1727201"/>
            </a:xfrm>
            <a:prstGeom prst="rect">
              <a:avLst/>
            </a:prstGeom>
            <a:gradFill flip="none" rotWithShape="1">
              <a:gsLst>
                <a:gs pos="0">
                  <a:srgbClr val="131313"/>
                </a:gs>
                <a:gs pos="100000">
                  <a:srgbClr val="378CAF"/>
                </a:gs>
              </a:gsLst>
              <a:lin ang="7869442" scaled="0"/>
            </a:gradFill>
            <a:ln w="12700" cap="flat">
              <a:noFill/>
              <a:miter lim="400000"/>
            </a:ln>
            <a:effectLst>
              <a:outerShdw blurRad="254000" dist="127000" dir="5400000" rotWithShape="0">
                <a:srgbClr val="000000">
                  <a:alpha val="70000"/>
                </a:srgbClr>
              </a:outerShdw>
            </a:effectLst>
          </p:spPr>
          <p:txBody>
            <a:bodyPr wrap="square" lIns="50800" tIns="50800" rIns="50800" bIns="50800" numCol="1" anchor="t">
              <a:noAutofit/>
            </a:bodyPr>
            <a:lstStyle/>
            <a:p>
              <a:pPr>
                <a:lnSpc>
                  <a:spcPct val="80000"/>
                </a:lnSpc>
                <a:defRPr sz="8400" spc="419">
                  <a:solidFill>
                    <a:srgbClr val="FFFFFF"/>
                  </a:solidFill>
                  <a:latin typeface="Canela Bold"/>
                  <a:ea typeface="Canela Bold"/>
                  <a:cs typeface="Canela Bold"/>
                  <a:sym typeface="Canela Bold"/>
                </a:defRPr>
              </a:pPr>
              <a:endParaRPr/>
            </a:p>
          </p:txBody>
        </p:sp>
        <p:sp>
          <p:nvSpPr>
            <p:cNvPr id="11" name="DATA SET">
              <a:extLst>
                <a:ext uri="{FF2B5EF4-FFF2-40B4-BE49-F238E27FC236}">
                  <a16:creationId xmlns:a16="http://schemas.microsoft.com/office/drawing/2014/main" id="{BDFCCCBF-5F37-47EA-9FF6-0A4FA916DA26}"/>
                </a:ext>
              </a:extLst>
            </p:cNvPr>
            <p:cNvSpPr txBox="1"/>
            <p:nvPr/>
          </p:nvSpPr>
          <p:spPr>
            <a:xfrm>
              <a:off x="0" y="0"/>
              <a:ext cx="21945600" cy="1727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fontScale="92500" lnSpcReduction="20000"/>
            </a:bodyPr>
            <a:lstStyle>
              <a:lvl1pPr>
                <a:lnSpc>
                  <a:spcPct val="80000"/>
                </a:lnSpc>
                <a:defRPr sz="8400" spc="400">
                  <a:solidFill>
                    <a:srgbClr val="FFFFFF"/>
                  </a:solidFill>
                  <a:latin typeface="Canela Bold"/>
                  <a:ea typeface="Canela Bold"/>
                  <a:cs typeface="Canela Bold"/>
                  <a:sym typeface="Canela Bold"/>
                </a:defRPr>
              </a:lvl1pPr>
            </a:lstStyle>
            <a:p>
              <a:endParaRPr lang="en-IN" dirty="0"/>
            </a:p>
            <a:p>
              <a:r>
                <a:rPr lang="en-IN" dirty="0"/>
                <a:t>IMPLEMENTATION RESULTS</a:t>
              </a:r>
            </a:p>
          </p:txBody>
        </p:sp>
      </p:grpSp>
      <p:sp>
        <p:nvSpPr>
          <p:cNvPr id="12" name="Triangle">
            <a:extLst>
              <a:ext uri="{FF2B5EF4-FFF2-40B4-BE49-F238E27FC236}">
                <a16:creationId xmlns:a16="http://schemas.microsoft.com/office/drawing/2014/main" id="{68D403C7-E4F7-4C18-9209-D6A98FDA6566}"/>
              </a:ext>
            </a:extLst>
          </p:cNvPr>
          <p:cNvSpPr/>
          <p:nvPr/>
        </p:nvSpPr>
        <p:spPr>
          <a:xfrm rot="5400000">
            <a:off x="1451898" y="766042"/>
            <a:ext cx="1818061" cy="16116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15" name="TextBox 14">
            <a:extLst>
              <a:ext uri="{FF2B5EF4-FFF2-40B4-BE49-F238E27FC236}">
                <a16:creationId xmlns:a16="http://schemas.microsoft.com/office/drawing/2014/main" id="{AA8F9B27-9632-4037-A2CE-74B525D517C8}"/>
              </a:ext>
            </a:extLst>
          </p:cNvPr>
          <p:cNvSpPr txBox="1"/>
          <p:nvPr/>
        </p:nvSpPr>
        <p:spPr>
          <a:xfrm>
            <a:off x="8696130" y="2899335"/>
            <a:ext cx="8136294" cy="7673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90000"/>
              </a:lnSpc>
              <a:spcBef>
                <a:spcPts val="0"/>
              </a:spcBef>
              <a:spcAft>
                <a:spcPts val="0"/>
              </a:spcAft>
              <a:buClrTx/>
              <a:buSzTx/>
              <a:buFontTx/>
              <a:buNone/>
              <a:tabLst/>
            </a:pPr>
            <a:r>
              <a:rPr kumimoji="0" lang="en-IN"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Output for </a:t>
            </a:r>
            <a:r>
              <a:rPr lang="en-IN" sz="4800" dirty="0"/>
              <a:t>Fake</a:t>
            </a:r>
            <a:r>
              <a:rPr kumimoji="0" lang="en-IN" sz="4800" b="0" i="0" u="none" strike="noStrike" cap="none" spc="0" normalizeH="0" baseline="0" dirty="0">
                <a:ln>
                  <a:noFill/>
                </a:ln>
                <a:solidFill>
                  <a:srgbClr val="000000"/>
                </a:solidFill>
                <a:effectLst/>
                <a:uFillTx/>
                <a:latin typeface="Canela Text Regular"/>
                <a:ea typeface="Canela Text Regular"/>
                <a:cs typeface="Canela Text Regular"/>
                <a:sym typeface="Canela Text Regular"/>
              </a:rPr>
              <a:t> Fingerprint</a:t>
            </a:r>
          </a:p>
        </p:txBody>
      </p:sp>
      <p:pic>
        <p:nvPicPr>
          <p:cNvPr id="14" name="Picture 13">
            <a:extLst>
              <a:ext uri="{FF2B5EF4-FFF2-40B4-BE49-F238E27FC236}">
                <a16:creationId xmlns:a16="http://schemas.microsoft.com/office/drawing/2014/main" id="{55BDCA21-BDEA-40B1-882D-2CE4803CB4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8541" y="4109322"/>
            <a:ext cx="18282414" cy="9264995"/>
          </a:xfrm>
          <a:prstGeom prst="rect">
            <a:avLst/>
          </a:prstGeom>
        </p:spPr>
      </p:pic>
    </p:spTree>
    <p:extLst>
      <p:ext uri="{BB962C8B-B14F-4D97-AF65-F5344CB8AC3E}">
        <p14:creationId xmlns:p14="http://schemas.microsoft.com/office/powerpoint/2010/main" val="311014419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29" name="Image" descr="Image"/>
          <p:cNvPicPr>
            <a:picLocks noChangeAspect="1"/>
          </p:cNvPicPr>
          <p:nvPr/>
        </p:nvPicPr>
        <p:blipFill>
          <a:blip r:embed="rId2">
            <a:alphaModFix amt="4990"/>
          </a:blip>
          <a:srcRect t="23495" b="34358"/>
          <a:stretch>
            <a:fillRect/>
          </a:stretch>
        </p:blipFill>
        <p:spPr>
          <a:xfrm>
            <a:off x="-131329" y="-84402"/>
            <a:ext cx="24515329" cy="13884804"/>
          </a:xfrm>
          <a:prstGeom prst="rect">
            <a:avLst/>
          </a:prstGeom>
          <a:ln w="12700">
            <a:miter lim="400000"/>
          </a:ln>
        </p:spPr>
      </p:pic>
      <p:pic>
        <p:nvPicPr>
          <p:cNvPr id="334" name="Image" descr="Image"/>
          <p:cNvPicPr>
            <a:picLocks noChangeAspect="1"/>
          </p:cNvPicPr>
          <p:nvPr/>
        </p:nvPicPr>
        <p:blipFill>
          <a:blip r:embed="rId3"/>
          <a:stretch>
            <a:fillRect/>
          </a:stretch>
        </p:blipFill>
        <p:spPr>
          <a:xfrm>
            <a:off x="11829361" y="6314275"/>
            <a:ext cx="97919" cy="97919"/>
          </a:xfrm>
          <a:prstGeom prst="rect">
            <a:avLst/>
          </a:prstGeom>
          <a:ln w="12700">
            <a:miter lim="400000"/>
          </a:ln>
        </p:spPr>
      </p:pic>
      <p:grpSp>
        <p:nvGrpSpPr>
          <p:cNvPr id="13" name="Problem Statement">
            <a:extLst>
              <a:ext uri="{FF2B5EF4-FFF2-40B4-BE49-F238E27FC236}">
                <a16:creationId xmlns:a16="http://schemas.microsoft.com/office/drawing/2014/main" id="{4305931A-6A28-44C9-B7B9-3CB3B63895AB}"/>
              </a:ext>
            </a:extLst>
          </p:cNvPr>
          <p:cNvGrpSpPr/>
          <p:nvPr/>
        </p:nvGrpSpPr>
        <p:grpSpPr>
          <a:xfrm>
            <a:off x="1756948" y="416044"/>
            <a:ext cx="21945600" cy="1727201"/>
            <a:chOff x="0" y="0"/>
            <a:chExt cx="21945600" cy="1727200"/>
          </a:xfrm>
        </p:grpSpPr>
        <p:sp>
          <p:nvSpPr>
            <p:cNvPr id="16" name="Rectangle">
              <a:extLst>
                <a:ext uri="{FF2B5EF4-FFF2-40B4-BE49-F238E27FC236}">
                  <a16:creationId xmlns:a16="http://schemas.microsoft.com/office/drawing/2014/main" id="{A2785F40-AFED-44D0-80E1-5D21357A18B8}"/>
                </a:ext>
              </a:extLst>
            </p:cNvPr>
            <p:cNvSpPr/>
            <p:nvPr/>
          </p:nvSpPr>
          <p:spPr>
            <a:xfrm>
              <a:off x="0" y="0"/>
              <a:ext cx="21945600" cy="1727201"/>
            </a:xfrm>
            <a:prstGeom prst="rect">
              <a:avLst/>
            </a:prstGeom>
            <a:gradFill flip="none" rotWithShape="1">
              <a:gsLst>
                <a:gs pos="0">
                  <a:srgbClr val="131313"/>
                </a:gs>
                <a:gs pos="100000">
                  <a:srgbClr val="378CAF"/>
                </a:gs>
              </a:gsLst>
              <a:lin ang="7869442" scaled="0"/>
            </a:gradFill>
            <a:ln w="12700" cap="flat">
              <a:noFill/>
              <a:miter lim="400000"/>
            </a:ln>
            <a:effectLst>
              <a:outerShdw blurRad="254000" dist="127000" dir="5400000" rotWithShape="0">
                <a:srgbClr val="000000">
                  <a:alpha val="70000"/>
                </a:srgbClr>
              </a:outerShdw>
            </a:effectLst>
          </p:spPr>
          <p:txBody>
            <a:bodyPr wrap="square" lIns="50800" tIns="50800" rIns="50800" bIns="50800" numCol="1" anchor="t">
              <a:noAutofit/>
            </a:bodyPr>
            <a:lstStyle/>
            <a:p>
              <a:pPr>
                <a:lnSpc>
                  <a:spcPct val="80000"/>
                </a:lnSpc>
                <a:defRPr sz="8400" spc="419">
                  <a:solidFill>
                    <a:srgbClr val="FFFFFF"/>
                  </a:solidFill>
                  <a:latin typeface="Canela Bold"/>
                  <a:ea typeface="Canela Bold"/>
                  <a:cs typeface="Canela Bold"/>
                  <a:sym typeface="Canela Bold"/>
                </a:defRPr>
              </a:pPr>
              <a:endParaRPr/>
            </a:p>
          </p:txBody>
        </p:sp>
        <p:sp>
          <p:nvSpPr>
            <p:cNvPr id="17" name="DATA SET">
              <a:extLst>
                <a:ext uri="{FF2B5EF4-FFF2-40B4-BE49-F238E27FC236}">
                  <a16:creationId xmlns:a16="http://schemas.microsoft.com/office/drawing/2014/main" id="{B3FEA453-95C2-40AD-A237-80BE00F6B612}"/>
                </a:ext>
              </a:extLst>
            </p:cNvPr>
            <p:cNvSpPr txBox="1"/>
            <p:nvPr/>
          </p:nvSpPr>
          <p:spPr>
            <a:xfrm>
              <a:off x="0" y="0"/>
              <a:ext cx="21945600" cy="1727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fontScale="92500" lnSpcReduction="20000"/>
            </a:bodyPr>
            <a:lstStyle>
              <a:lvl1pPr>
                <a:lnSpc>
                  <a:spcPct val="80000"/>
                </a:lnSpc>
                <a:defRPr sz="8400" spc="400">
                  <a:solidFill>
                    <a:srgbClr val="FFFFFF"/>
                  </a:solidFill>
                  <a:latin typeface="Canela Bold"/>
                  <a:ea typeface="Canela Bold"/>
                  <a:cs typeface="Canela Bold"/>
                  <a:sym typeface="Canela Bold"/>
                </a:defRPr>
              </a:lvl1pPr>
            </a:lstStyle>
            <a:p>
              <a:endParaRPr lang="en-IN" dirty="0"/>
            </a:p>
            <a:p>
              <a:r>
                <a:rPr lang="en-IN" dirty="0"/>
                <a:t>REFERENCES</a:t>
              </a:r>
              <a:endParaRPr dirty="0"/>
            </a:p>
          </p:txBody>
        </p:sp>
      </p:grpSp>
      <p:sp>
        <p:nvSpPr>
          <p:cNvPr id="18" name="Triangle">
            <a:extLst>
              <a:ext uri="{FF2B5EF4-FFF2-40B4-BE49-F238E27FC236}">
                <a16:creationId xmlns:a16="http://schemas.microsoft.com/office/drawing/2014/main" id="{DC4B2F06-A249-46F4-ADEF-94A0869B6B8A}"/>
              </a:ext>
            </a:extLst>
          </p:cNvPr>
          <p:cNvSpPr/>
          <p:nvPr/>
        </p:nvSpPr>
        <p:spPr>
          <a:xfrm rot="5400000">
            <a:off x="1653743" y="473819"/>
            <a:ext cx="1818061" cy="16116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19" name="TextBox 18">
            <a:extLst>
              <a:ext uri="{FF2B5EF4-FFF2-40B4-BE49-F238E27FC236}">
                <a16:creationId xmlns:a16="http://schemas.microsoft.com/office/drawing/2014/main" id="{5D31FEB8-F39B-4D2A-B208-0642B9B62E44}"/>
              </a:ext>
            </a:extLst>
          </p:cNvPr>
          <p:cNvSpPr txBox="1"/>
          <p:nvPr/>
        </p:nvSpPr>
        <p:spPr>
          <a:xfrm>
            <a:off x="1894114" y="2898428"/>
            <a:ext cx="22178866" cy="86238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457200" indent="-457200" algn="l">
              <a:buAutoNum type="arabicPeriod"/>
            </a:pPr>
            <a:r>
              <a:rPr lang="en-IN" sz="4400" dirty="0">
                <a:latin typeface="Calibri" panose="020F0502020204030204" pitchFamily="34" charset="0"/>
                <a:cs typeface="Calibri" panose="020F0502020204030204" pitchFamily="34" charset="0"/>
              </a:rPr>
              <a:t>Free-form image inpainting with gated convolution. Yu et al. In ICCV 2019</a:t>
            </a:r>
          </a:p>
          <a:p>
            <a:pPr algn="l"/>
            <a:r>
              <a:rPr lang="en-IN" sz="4400" dirty="0">
                <a:latin typeface="Calibri" panose="020F0502020204030204" pitchFamily="34" charset="0"/>
                <a:cs typeface="Calibri" panose="020F0502020204030204" pitchFamily="34" charset="0"/>
              </a:rPr>
              <a:t> 2. Region Normalization for Image Inpainting. Tao et al. In AAAI 2020</a:t>
            </a:r>
          </a:p>
          <a:p>
            <a:pPr algn="l"/>
            <a:r>
              <a:rPr lang="en-IN" sz="4400" dirty="0">
                <a:latin typeface="Calibri" panose="020F0502020204030204" pitchFamily="34" charset="0"/>
                <a:cs typeface="Calibri" panose="020F0502020204030204" pitchFamily="34" charset="0"/>
              </a:rPr>
              <a:t> 3. Learning to Incorporate Structure Knowledge for Image Inpainting, Yang et al. In AAAI 2020</a:t>
            </a:r>
          </a:p>
          <a:p>
            <a:pPr algn="l"/>
            <a:r>
              <a:rPr lang="en-IN" sz="4400" dirty="0">
                <a:latin typeface="Calibri" panose="020F0502020204030204" pitchFamily="34" charset="0"/>
                <a:cs typeface="Calibri" panose="020F0502020204030204" pitchFamily="34" charset="0"/>
              </a:rPr>
              <a:t> 4. Prior Guided GAN Based Semantic Inpainting, Lahiri1 et al. In CVPR 2020 </a:t>
            </a:r>
          </a:p>
          <a:p>
            <a:pPr algn="l"/>
            <a:r>
              <a:rPr lang="en-IN" sz="4400" dirty="0">
                <a:latin typeface="Calibri" panose="020F0502020204030204" pitchFamily="34" charset="0"/>
                <a:cs typeface="Calibri" panose="020F0502020204030204" pitchFamily="34" charset="0"/>
              </a:rPr>
              <a:t>5. UCTGAN: Diverse Image Inpainting based on Unsupervised Cross-Space Translation, Zhao et al. In CVPR 2020</a:t>
            </a:r>
          </a:p>
          <a:p>
            <a:pPr algn="l"/>
            <a:r>
              <a:rPr lang="en-IN" sz="4400" dirty="0">
                <a:latin typeface="Calibri" panose="020F0502020204030204" pitchFamily="34" charset="0"/>
                <a:cs typeface="Calibri" panose="020F0502020204030204" pitchFamily="34" charset="0"/>
              </a:rPr>
              <a:t> 6. Recurrent Feature Reasoning for Image Inpainting, Li et al. In CVPR 2020 </a:t>
            </a:r>
          </a:p>
          <a:p>
            <a:pPr algn="l"/>
            <a:r>
              <a:rPr lang="en-IN" sz="4400" dirty="0">
                <a:latin typeface="Calibri" panose="020F0502020204030204" pitchFamily="34" charset="0"/>
                <a:cs typeface="Calibri" panose="020F0502020204030204" pitchFamily="34" charset="0"/>
              </a:rPr>
              <a:t>7. Contextual Residual Aggregation for Ultra High-Resolution Image Inpainting, Yi et al., In CVPR 2020</a:t>
            </a:r>
          </a:p>
          <a:p>
            <a:pPr algn="l"/>
            <a:r>
              <a:rPr lang="en-IN" sz="4400" dirty="0">
                <a:latin typeface="Calibri" panose="020F0502020204030204" pitchFamily="34" charset="0"/>
                <a:cs typeface="Calibri" panose="020F0502020204030204" pitchFamily="34" charset="0"/>
              </a:rPr>
              <a:t> 8. 3D Photography using Context-aware Layered Depth Inpainting, Shih et al. In CVPR 2020 </a:t>
            </a:r>
          </a:p>
          <a:p>
            <a:pPr algn="l"/>
            <a:r>
              <a:rPr lang="en-IN" sz="4400" dirty="0">
                <a:latin typeface="Calibri" panose="020F0502020204030204" pitchFamily="34" charset="0"/>
                <a:cs typeface="Calibri" panose="020F0502020204030204" pitchFamily="34" charset="0"/>
              </a:rPr>
              <a:t>9. Rethinking Image Inpainting via a Mutual Encoder-Decoder with Feature Equalizations, Liu et al. In ECCV 2020 </a:t>
            </a:r>
          </a:p>
          <a:p>
            <a:pPr algn="l"/>
            <a:r>
              <a:rPr lang="en-IN" sz="4400" dirty="0">
                <a:latin typeface="Calibri" panose="020F0502020204030204" pitchFamily="34" charset="0"/>
                <a:cs typeface="Calibri" panose="020F0502020204030204" pitchFamily="34" charset="0"/>
              </a:rPr>
              <a:t>10. Guidance and Evaluation: Semantic-Aware Image Inpainting for Mixed Scenes, Liao et al. In ECCV 2020</a:t>
            </a:r>
          </a:p>
        </p:txBody>
      </p:sp>
    </p:spTree>
    <p:extLst>
      <p:ext uri="{BB962C8B-B14F-4D97-AF65-F5344CB8AC3E}">
        <p14:creationId xmlns:p14="http://schemas.microsoft.com/office/powerpoint/2010/main" val="42543134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327B96"/>
            </a:gs>
            <a:gs pos="100000">
              <a:srgbClr val="151B1E"/>
            </a:gs>
          </a:gsLst>
          <a:lin ang="19531266" scaled="0"/>
        </a:gradFill>
        <a:effectLst/>
      </p:bgPr>
    </p:bg>
    <p:spTree>
      <p:nvGrpSpPr>
        <p:cNvPr id="1" name=""/>
        <p:cNvGrpSpPr/>
        <p:nvPr/>
      </p:nvGrpSpPr>
      <p:grpSpPr>
        <a:xfrm>
          <a:off x="0" y="0"/>
          <a:ext cx="0" cy="0"/>
          <a:chOff x="0" y="0"/>
          <a:chExt cx="0" cy="0"/>
        </a:xfrm>
      </p:grpSpPr>
      <p:sp>
        <p:nvSpPr>
          <p:cNvPr id="356" name="THANK YOU"/>
          <p:cNvSpPr txBox="1"/>
          <p:nvPr/>
        </p:nvSpPr>
        <p:spPr>
          <a:xfrm>
            <a:off x="4904058" y="5734050"/>
            <a:ext cx="14575884" cy="2247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4700" b="1" spc="2498">
                <a:solidFill>
                  <a:srgbClr val="FFFFFF"/>
                </a:solidFill>
                <a:latin typeface="Baskerville"/>
                <a:ea typeface="Baskerville"/>
                <a:cs typeface="Baskerville"/>
                <a:sym typeface="Baskerville"/>
              </a:defRPr>
            </a:lvl1pPr>
          </a:lstStyle>
          <a:p>
            <a:r>
              <a:t>THANK YOU</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48" name="Image" descr="Image"/>
          <p:cNvPicPr>
            <a:picLocks noChangeAspect="1"/>
          </p:cNvPicPr>
          <p:nvPr/>
        </p:nvPicPr>
        <p:blipFill>
          <a:blip r:embed="rId2">
            <a:alphaModFix amt="4990"/>
          </a:blip>
          <a:srcRect t="23495" b="34357"/>
          <a:stretch>
            <a:fillRect/>
          </a:stretch>
        </p:blipFill>
        <p:spPr>
          <a:xfrm>
            <a:off x="-65664" y="-84402"/>
            <a:ext cx="24515329" cy="13884804"/>
          </a:xfrm>
          <a:prstGeom prst="rect">
            <a:avLst/>
          </a:prstGeom>
          <a:ln w="12700">
            <a:miter lim="400000"/>
          </a:ln>
        </p:spPr>
      </p:pic>
      <p:pic>
        <p:nvPicPr>
          <p:cNvPr id="149" name="Picture 2" descr="Picture 2"/>
          <p:cNvPicPr>
            <a:picLocks noChangeAspect="1"/>
          </p:cNvPicPr>
          <p:nvPr/>
        </p:nvPicPr>
        <p:blipFill>
          <a:blip r:embed="rId3"/>
          <a:stretch>
            <a:fillRect/>
          </a:stretch>
        </p:blipFill>
        <p:spPr>
          <a:xfrm>
            <a:off x="578497" y="2990170"/>
            <a:ext cx="8471418" cy="5294638"/>
          </a:xfrm>
          <a:prstGeom prst="rect">
            <a:avLst/>
          </a:prstGeom>
          <a:ln w="12700">
            <a:miter lim="400000"/>
          </a:ln>
        </p:spPr>
      </p:pic>
      <p:pic>
        <p:nvPicPr>
          <p:cNvPr id="150" name="Picture 2" descr="Picture 2"/>
          <p:cNvPicPr>
            <a:picLocks noChangeAspect="1"/>
          </p:cNvPicPr>
          <p:nvPr/>
        </p:nvPicPr>
        <p:blipFill>
          <a:blip r:embed="rId4"/>
          <a:stretch>
            <a:fillRect/>
          </a:stretch>
        </p:blipFill>
        <p:spPr>
          <a:xfrm>
            <a:off x="9793016" y="3079187"/>
            <a:ext cx="7560505" cy="5020648"/>
          </a:xfrm>
          <a:prstGeom prst="rect">
            <a:avLst/>
          </a:prstGeom>
          <a:ln w="12700">
            <a:miter lim="400000"/>
          </a:ln>
        </p:spPr>
      </p:pic>
      <p:pic>
        <p:nvPicPr>
          <p:cNvPr id="151" name="Picture 4" descr="Picture 4"/>
          <p:cNvPicPr>
            <a:picLocks noChangeAspect="1"/>
          </p:cNvPicPr>
          <p:nvPr/>
        </p:nvPicPr>
        <p:blipFill>
          <a:blip r:embed="rId5"/>
          <a:stretch>
            <a:fillRect/>
          </a:stretch>
        </p:blipFill>
        <p:spPr>
          <a:xfrm>
            <a:off x="17709503" y="2990170"/>
            <a:ext cx="6096001" cy="5109664"/>
          </a:xfrm>
          <a:prstGeom prst="rect">
            <a:avLst/>
          </a:prstGeom>
          <a:ln w="12700">
            <a:miter lim="400000"/>
          </a:ln>
        </p:spPr>
      </p:pic>
      <p:pic>
        <p:nvPicPr>
          <p:cNvPr id="152" name="Picture 6" descr="Picture 6"/>
          <p:cNvPicPr>
            <a:picLocks noChangeAspect="1"/>
          </p:cNvPicPr>
          <p:nvPr/>
        </p:nvPicPr>
        <p:blipFill>
          <a:blip r:embed="rId6"/>
          <a:stretch>
            <a:fillRect/>
          </a:stretch>
        </p:blipFill>
        <p:spPr>
          <a:xfrm>
            <a:off x="1772816" y="8488550"/>
            <a:ext cx="5112011" cy="5112011"/>
          </a:xfrm>
          <a:prstGeom prst="rect">
            <a:avLst/>
          </a:prstGeom>
          <a:ln w="12700">
            <a:miter lim="400000"/>
          </a:ln>
        </p:spPr>
      </p:pic>
      <p:pic>
        <p:nvPicPr>
          <p:cNvPr id="153" name="Picture 8" descr="Picture 8"/>
          <p:cNvPicPr>
            <a:picLocks noChangeAspect="1"/>
          </p:cNvPicPr>
          <p:nvPr/>
        </p:nvPicPr>
        <p:blipFill>
          <a:blip r:embed="rId7"/>
          <a:stretch>
            <a:fillRect/>
          </a:stretch>
        </p:blipFill>
        <p:spPr>
          <a:xfrm>
            <a:off x="10506270" y="8284722"/>
            <a:ext cx="8217722" cy="5315839"/>
          </a:xfrm>
          <a:prstGeom prst="rect">
            <a:avLst/>
          </a:prstGeom>
          <a:ln w="12700">
            <a:miter lim="400000"/>
          </a:ln>
        </p:spPr>
      </p:pic>
      <p:sp>
        <p:nvSpPr>
          <p:cNvPr id="154" name="MOTIVATION"/>
          <p:cNvSpPr txBox="1">
            <a:spLocks noGrp="1"/>
          </p:cNvSpPr>
          <p:nvPr>
            <p:ph type="title"/>
          </p:nvPr>
        </p:nvSpPr>
        <p:spPr>
          <a:prstGeom prst="rect">
            <a:avLst/>
          </a:prstGeom>
          <a:gradFill>
            <a:gsLst>
              <a:gs pos="0">
                <a:srgbClr val="131313"/>
              </a:gs>
              <a:gs pos="100000">
                <a:srgbClr val="378CAF"/>
              </a:gs>
            </a:gsLst>
            <a:lin ang="7869442"/>
          </a:gradFill>
          <a:effectLst>
            <a:outerShdw blurRad="254000" dist="127000" dir="5400000" rotWithShape="0">
              <a:srgbClr val="000000">
                <a:alpha val="70000"/>
              </a:srgbClr>
            </a:outerShdw>
          </a:effectLst>
        </p:spPr>
        <p:txBody>
          <a:bodyPr/>
          <a:lstStyle>
            <a:lvl1pPr>
              <a:defRPr spc="840">
                <a:solidFill>
                  <a:srgbClr val="FFFFFF"/>
                </a:solidFill>
              </a:defRPr>
            </a:lvl1pPr>
          </a:lstStyle>
          <a:p>
            <a:r>
              <a:t>MOTIVATION</a:t>
            </a:r>
          </a:p>
        </p:txBody>
      </p:sp>
      <p:sp>
        <p:nvSpPr>
          <p:cNvPr id="155" name="Triangle"/>
          <p:cNvSpPr/>
          <p:nvPr/>
        </p:nvSpPr>
        <p:spPr>
          <a:xfrm rot="5400000">
            <a:off x="1125750" y="896492"/>
            <a:ext cx="1714945" cy="148361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149"/>
                                        </p:tgtEl>
                                        <p:attrNameLst>
                                          <p:attrName>style.visibility</p:attrName>
                                        </p:attrNameLst>
                                      </p:cBhvr>
                                      <p:to>
                                        <p:strVal val="visible"/>
                                      </p:to>
                                    </p:set>
                                    <p:anim calcmode="lin" valueType="num">
                                      <p:cBhvr>
                                        <p:cTn id="7" dur="500" fill="hold"/>
                                        <p:tgtEl>
                                          <p:spTgt spid="149"/>
                                        </p:tgtEl>
                                        <p:attrNameLst>
                                          <p:attrName>ppt_x</p:attrName>
                                        </p:attrNameLst>
                                      </p:cBhvr>
                                      <p:tavLst>
                                        <p:tav tm="0">
                                          <p:val>
                                            <p:strVal val="#ppt_x"/>
                                          </p:val>
                                        </p:tav>
                                        <p:tav tm="100000">
                                          <p:val>
                                            <p:strVal val="#ppt_x"/>
                                          </p:val>
                                        </p:tav>
                                      </p:tavLst>
                                    </p:anim>
                                    <p:anim calcmode="lin" valueType="num">
                                      <p:cBhvr>
                                        <p:cTn id="8" dur="500" fill="hold"/>
                                        <p:tgtEl>
                                          <p:spTgt spid="1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150"/>
                                        </p:tgtEl>
                                        <p:attrNameLst>
                                          <p:attrName>style.visibility</p:attrName>
                                        </p:attrNameLst>
                                      </p:cBhvr>
                                      <p:to>
                                        <p:strVal val="visible"/>
                                      </p:to>
                                    </p:set>
                                    <p:anim calcmode="lin" valueType="num">
                                      <p:cBhvr>
                                        <p:cTn id="13" dur="1000" fill="hold"/>
                                        <p:tgtEl>
                                          <p:spTgt spid="150"/>
                                        </p:tgtEl>
                                        <p:attrNameLst>
                                          <p:attrName>ppt_x</p:attrName>
                                        </p:attrNameLst>
                                      </p:cBhvr>
                                      <p:tavLst>
                                        <p:tav tm="0">
                                          <p:val>
                                            <p:strVal val="#ppt_x"/>
                                          </p:val>
                                        </p:tav>
                                        <p:tav tm="100000">
                                          <p:val>
                                            <p:strVal val="#ppt_x"/>
                                          </p:val>
                                        </p:tav>
                                      </p:tavLst>
                                    </p:anim>
                                    <p:anim calcmode="lin" valueType="num">
                                      <p:cBhvr>
                                        <p:cTn id="14" dur="1000" fill="hold"/>
                                        <p:tgtEl>
                                          <p:spTgt spid="15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3" nodeType="clickEffect">
                                  <p:stCondLst>
                                    <p:cond delay="0"/>
                                  </p:stCondLst>
                                  <p:iterate>
                                    <p:tmAbs val="0"/>
                                  </p:iterate>
                                  <p:childTnLst>
                                    <p:set>
                                      <p:cBhvr>
                                        <p:cTn id="18" fill="hold"/>
                                        <p:tgtEl>
                                          <p:spTgt spid="151"/>
                                        </p:tgtEl>
                                        <p:attrNameLst>
                                          <p:attrName>style.visibility</p:attrName>
                                        </p:attrNameLst>
                                      </p:cBhvr>
                                      <p:to>
                                        <p:strVal val="visible"/>
                                      </p:to>
                                    </p:set>
                                    <p:animEffect transition="in" filter="wipe(down)">
                                      <p:cBhvr>
                                        <p:cTn id="19" dur="500"/>
                                        <p:tgtEl>
                                          <p:spTgt spid="15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fill="hold" grpId="4" nodeType="clickEffect">
                                  <p:stCondLst>
                                    <p:cond delay="0"/>
                                  </p:stCondLst>
                                  <p:iterate>
                                    <p:tmAbs val="0"/>
                                  </p:iterate>
                                  <p:childTnLst>
                                    <p:set>
                                      <p:cBhvr>
                                        <p:cTn id="23" fill="hold"/>
                                        <p:tgtEl>
                                          <p:spTgt spid="152"/>
                                        </p:tgtEl>
                                        <p:attrNameLst>
                                          <p:attrName>style.visibility</p:attrName>
                                        </p:attrNameLst>
                                      </p:cBhvr>
                                      <p:to>
                                        <p:strVal val="visible"/>
                                      </p:to>
                                    </p:set>
                                    <p:animEffect transition="in" filter="fade">
                                      <p:cBhvr>
                                        <p:cTn id="24" dur="500"/>
                                        <p:tgtEl>
                                          <p:spTgt spid="15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5" nodeType="clickEffect">
                                  <p:stCondLst>
                                    <p:cond delay="0"/>
                                  </p:stCondLst>
                                  <p:iterate>
                                    <p:tmAbs val="0"/>
                                  </p:iterate>
                                  <p:childTnLst>
                                    <p:set>
                                      <p:cBhvr>
                                        <p:cTn id="28" fill="hold"/>
                                        <p:tgtEl>
                                          <p:spTgt spid="153"/>
                                        </p:tgtEl>
                                        <p:attrNameLst>
                                          <p:attrName>style.visibility</p:attrName>
                                        </p:attrNameLst>
                                      </p:cBhvr>
                                      <p:to>
                                        <p:strVal val="visible"/>
                                      </p:to>
                                    </p:set>
                                    <p:anim calcmode="lin" valueType="num">
                                      <p:cBhvr>
                                        <p:cTn id="29" dur="1000" fill="hold"/>
                                        <p:tgtEl>
                                          <p:spTgt spid="153"/>
                                        </p:tgtEl>
                                        <p:attrNameLst>
                                          <p:attrName>ppt_x</p:attrName>
                                        </p:attrNameLst>
                                      </p:cBhvr>
                                      <p:tavLst>
                                        <p:tav tm="0">
                                          <p:val>
                                            <p:strVal val="#ppt_x"/>
                                          </p:val>
                                        </p:tav>
                                        <p:tav tm="100000">
                                          <p:val>
                                            <p:strVal val="#ppt_x"/>
                                          </p:val>
                                        </p:tav>
                                      </p:tavLst>
                                    </p:anim>
                                    <p:anim calcmode="lin" valueType="num">
                                      <p:cBhvr>
                                        <p:cTn id="30" dur="1000" fill="hold"/>
                                        <p:tgtEl>
                                          <p:spTgt spid="1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1" animBg="1" advAuto="0"/>
      <p:bldP spid="150" grpId="2" animBg="1" advAuto="0"/>
      <p:bldP spid="151" grpId="3" animBg="1" advAuto="0"/>
      <p:bldP spid="152" grpId="4" animBg="1" advAuto="0"/>
      <p:bldP spid="153" grpId="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57" name="Image" descr="Image"/>
          <p:cNvPicPr>
            <a:picLocks noChangeAspect="1"/>
          </p:cNvPicPr>
          <p:nvPr/>
        </p:nvPicPr>
        <p:blipFill>
          <a:blip r:embed="rId2">
            <a:alphaModFix amt="4990"/>
          </a:blip>
          <a:srcRect t="23495" b="34357"/>
          <a:stretch>
            <a:fillRect/>
          </a:stretch>
        </p:blipFill>
        <p:spPr>
          <a:xfrm>
            <a:off x="-65664" y="-84402"/>
            <a:ext cx="24515329" cy="13884804"/>
          </a:xfrm>
          <a:prstGeom prst="rect">
            <a:avLst/>
          </a:prstGeom>
          <a:ln w="12700">
            <a:miter lim="400000"/>
          </a:ln>
        </p:spPr>
      </p:pic>
      <p:pic>
        <p:nvPicPr>
          <p:cNvPr id="158" name="Picture 3" descr="Picture 3"/>
          <p:cNvPicPr>
            <a:picLocks noChangeAspect="1"/>
          </p:cNvPicPr>
          <p:nvPr/>
        </p:nvPicPr>
        <p:blipFill>
          <a:blip r:embed="rId3"/>
          <a:stretch>
            <a:fillRect/>
          </a:stretch>
        </p:blipFill>
        <p:spPr>
          <a:xfrm>
            <a:off x="493546" y="5780922"/>
            <a:ext cx="7894374" cy="5561946"/>
          </a:xfrm>
          <a:prstGeom prst="rect">
            <a:avLst/>
          </a:prstGeom>
          <a:ln w="12700">
            <a:miter lim="400000"/>
          </a:ln>
        </p:spPr>
      </p:pic>
      <p:pic>
        <p:nvPicPr>
          <p:cNvPr id="159" name="Picture 7" descr="Picture 7"/>
          <p:cNvPicPr>
            <a:picLocks noChangeAspect="1"/>
          </p:cNvPicPr>
          <p:nvPr/>
        </p:nvPicPr>
        <p:blipFill>
          <a:blip r:embed="rId4"/>
          <a:stretch>
            <a:fillRect/>
          </a:stretch>
        </p:blipFill>
        <p:spPr>
          <a:xfrm>
            <a:off x="8830644" y="5829302"/>
            <a:ext cx="7894374" cy="5465186"/>
          </a:xfrm>
          <a:prstGeom prst="rect">
            <a:avLst/>
          </a:prstGeom>
          <a:ln w="12700">
            <a:miter lim="400000"/>
          </a:ln>
        </p:spPr>
      </p:pic>
      <p:pic>
        <p:nvPicPr>
          <p:cNvPr id="160" name="Picture 10" descr="Picture 10"/>
          <p:cNvPicPr>
            <a:picLocks noChangeAspect="1"/>
          </p:cNvPicPr>
          <p:nvPr/>
        </p:nvPicPr>
        <p:blipFill>
          <a:blip r:embed="rId5"/>
          <a:stretch>
            <a:fillRect/>
          </a:stretch>
        </p:blipFill>
        <p:spPr>
          <a:xfrm>
            <a:off x="17167741" y="5959720"/>
            <a:ext cx="7090110" cy="5325904"/>
          </a:xfrm>
          <a:prstGeom prst="rect">
            <a:avLst/>
          </a:prstGeom>
          <a:ln w="12700">
            <a:miter lim="400000"/>
          </a:ln>
        </p:spPr>
      </p:pic>
      <p:sp>
        <p:nvSpPr>
          <p:cNvPr id="161" name="MOTIVATION"/>
          <p:cNvSpPr txBox="1">
            <a:spLocks noGrp="1"/>
          </p:cNvSpPr>
          <p:nvPr>
            <p:ph type="title"/>
          </p:nvPr>
        </p:nvSpPr>
        <p:spPr>
          <a:prstGeom prst="rect">
            <a:avLst/>
          </a:prstGeom>
          <a:gradFill>
            <a:gsLst>
              <a:gs pos="0">
                <a:srgbClr val="131313"/>
              </a:gs>
              <a:gs pos="100000">
                <a:srgbClr val="378CAF"/>
              </a:gs>
            </a:gsLst>
            <a:lin ang="7869442"/>
          </a:gradFill>
          <a:effectLst>
            <a:outerShdw blurRad="254000" dist="127000" dir="5400000" rotWithShape="0">
              <a:srgbClr val="000000">
                <a:alpha val="70000"/>
              </a:srgbClr>
            </a:outerShdw>
          </a:effectLst>
        </p:spPr>
        <p:txBody>
          <a:bodyPr/>
          <a:lstStyle>
            <a:lvl1pPr>
              <a:defRPr spc="840">
                <a:solidFill>
                  <a:srgbClr val="FFFFFF"/>
                </a:solidFill>
              </a:defRPr>
            </a:lvl1pPr>
          </a:lstStyle>
          <a:p>
            <a:r>
              <a:t>MOTIVATION</a:t>
            </a:r>
          </a:p>
        </p:txBody>
      </p:sp>
      <p:sp>
        <p:nvSpPr>
          <p:cNvPr id="162" name="Triangle"/>
          <p:cNvSpPr/>
          <p:nvPr/>
        </p:nvSpPr>
        <p:spPr>
          <a:xfrm rot="5400000">
            <a:off x="1125750" y="896492"/>
            <a:ext cx="1714945" cy="148361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163" name="Fake fingerprint can be made of body double , ecoflex and play doh which resembles the original fingerprint."/>
          <p:cNvSpPr txBox="1"/>
          <p:nvPr/>
        </p:nvSpPr>
        <p:spPr>
          <a:xfrm>
            <a:off x="-25400" y="3308843"/>
            <a:ext cx="23737212" cy="16651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4300">
                <a:latin typeface="Canela Text Regular"/>
                <a:ea typeface="Canela Text Regular"/>
                <a:cs typeface="Canela Text Regular"/>
                <a:sym typeface="Canela Text Regular"/>
              </a:defRPr>
            </a:lvl1pPr>
          </a:lstStyle>
          <a:p>
            <a:r>
              <a:t>Fake fingerprint can be made of body double , ecoflex and play doh which resembles the original fingerprint.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158"/>
                                        </p:tgtEl>
                                        <p:attrNameLst>
                                          <p:attrName>style.visibility</p:attrName>
                                        </p:attrNameLst>
                                      </p:cBhvr>
                                      <p:to>
                                        <p:strVal val="visible"/>
                                      </p:to>
                                    </p:set>
                                    <p:anim calcmode="lin" valueType="num">
                                      <p:cBhvr>
                                        <p:cTn id="7" dur="500" fill="hold"/>
                                        <p:tgtEl>
                                          <p:spTgt spid="158"/>
                                        </p:tgtEl>
                                        <p:attrNameLst>
                                          <p:attrName>ppt_x</p:attrName>
                                        </p:attrNameLst>
                                      </p:cBhvr>
                                      <p:tavLst>
                                        <p:tav tm="0">
                                          <p:val>
                                            <p:strVal val="#ppt_x"/>
                                          </p:val>
                                        </p:tav>
                                        <p:tav tm="100000">
                                          <p:val>
                                            <p:strVal val="#ppt_x"/>
                                          </p:val>
                                        </p:tav>
                                      </p:tavLst>
                                    </p:anim>
                                    <p:anim calcmode="lin" valueType="num">
                                      <p:cBhvr>
                                        <p:cTn id="8" dur="500" fill="hold"/>
                                        <p:tgtEl>
                                          <p:spTgt spid="1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2" nodeType="clickEffect">
                                  <p:stCondLst>
                                    <p:cond delay="0"/>
                                  </p:stCondLst>
                                  <p:iterate>
                                    <p:tmAbs val="0"/>
                                  </p:iterate>
                                  <p:childTnLst>
                                    <p:set>
                                      <p:cBhvr>
                                        <p:cTn id="12" fill="hold"/>
                                        <p:tgtEl>
                                          <p:spTgt spid="159"/>
                                        </p:tgtEl>
                                        <p:attrNameLst>
                                          <p:attrName>style.visibility</p:attrName>
                                        </p:attrNameLst>
                                      </p:cBhvr>
                                      <p:to>
                                        <p:strVal val="visible"/>
                                      </p:to>
                                    </p:set>
                                    <p:animEffect transition="in" filter="wipe(down)">
                                      <p:cBhvr>
                                        <p:cTn id="13" dur="500"/>
                                        <p:tgtEl>
                                          <p:spTgt spid="15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fill="hold" grpId="3" nodeType="clickEffect">
                                  <p:stCondLst>
                                    <p:cond delay="0"/>
                                  </p:stCondLst>
                                  <p:iterate>
                                    <p:tmAbs val="0"/>
                                  </p:iterate>
                                  <p:childTnLst>
                                    <p:set>
                                      <p:cBhvr>
                                        <p:cTn id="17" fill="hold"/>
                                        <p:tgtEl>
                                          <p:spTgt spid="160"/>
                                        </p:tgtEl>
                                        <p:attrNameLst>
                                          <p:attrName>style.visibility</p:attrName>
                                        </p:attrNameLst>
                                      </p:cBhvr>
                                      <p:to>
                                        <p:strVal val="visible"/>
                                      </p:to>
                                    </p:set>
                                    <p:animEffect transition="in" filter="fade">
                                      <p:cBhvr>
                                        <p:cTn id="18"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1" animBg="1" advAuto="0"/>
      <p:bldP spid="159" grpId="2" animBg="1" advAuto="0"/>
      <p:bldP spid="160" grpId="3"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5" name="Image" descr="Image"/>
          <p:cNvPicPr>
            <a:picLocks noChangeAspect="1"/>
          </p:cNvPicPr>
          <p:nvPr/>
        </p:nvPicPr>
        <p:blipFill>
          <a:blip r:embed="rId2">
            <a:alphaModFix amt="4990"/>
          </a:blip>
          <a:srcRect t="23495" b="34358"/>
          <a:stretch>
            <a:fillRect/>
          </a:stretch>
        </p:blipFill>
        <p:spPr>
          <a:xfrm>
            <a:off x="-65664" y="-84402"/>
            <a:ext cx="24515329" cy="13884804"/>
          </a:xfrm>
          <a:prstGeom prst="rect">
            <a:avLst/>
          </a:prstGeom>
          <a:ln w="12700">
            <a:miter lim="400000"/>
          </a:ln>
        </p:spPr>
      </p:pic>
      <p:sp>
        <p:nvSpPr>
          <p:cNvPr id="166" name="Triangle"/>
          <p:cNvSpPr/>
          <p:nvPr/>
        </p:nvSpPr>
        <p:spPr>
          <a:xfrm rot="16200000">
            <a:off x="21565522" y="768306"/>
            <a:ext cx="1714944" cy="14836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grpSp>
        <p:nvGrpSpPr>
          <p:cNvPr id="169" name="Problem Statement"/>
          <p:cNvGrpSpPr/>
          <p:nvPr/>
        </p:nvGrpSpPr>
        <p:grpSpPr>
          <a:xfrm>
            <a:off x="1219200" y="774698"/>
            <a:ext cx="21945600" cy="1727202"/>
            <a:chOff x="0" y="0"/>
            <a:chExt cx="21945600" cy="1727200"/>
          </a:xfrm>
        </p:grpSpPr>
        <p:sp>
          <p:nvSpPr>
            <p:cNvPr id="167" name="Rectangle"/>
            <p:cNvSpPr/>
            <p:nvPr/>
          </p:nvSpPr>
          <p:spPr>
            <a:xfrm>
              <a:off x="0" y="0"/>
              <a:ext cx="21945600" cy="1727201"/>
            </a:xfrm>
            <a:prstGeom prst="rect">
              <a:avLst/>
            </a:prstGeom>
            <a:gradFill flip="none" rotWithShape="1">
              <a:gsLst>
                <a:gs pos="0">
                  <a:srgbClr val="131313"/>
                </a:gs>
                <a:gs pos="100000">
                  <a:srgbClr val="378CAF"/>
                </a:gs>
              </a:gsLst>
              <a:lin ang="7869442" scaled="0"/>
            </a:gradFill>
            <a:ln w="12700" cap="flat">
              <a:noFill/>
              <a:miter lim="400000"/>
            </a:ln>
            <a:effectLst>
              <a:outerShdw blurRad="254000" dist="127000" dir="5400000" rotWithShape="0">
                <a:srgbClr val="000000">
                  <a:alpha val="70000"/>
                </a:srgbClr>
              </a:outerShdw>
            </a:effectLst>
          </p:spPr>
          <p:txBody>
            <a:bodyPr wrap="square" lIns="50800" tIns="50800" rIns="50800" bIns="50800" numCol="1" anchor="t">
              <a:noAutofit/>
            </a:bodyPr>
            <a:lstStyle/>
            <a:p>
              <a:pPr>
                <a:lnSpc>
                  <a:spcPct val="80000"/>
                </a:lnSpc>
                <a:defRPr sz="8400">
                  <a:solidFill>
                    <a:srgbClr val="FFFFFF"/>
                  </a:solidFill>
                  <a:latin typeface="Canela Bold"/>
                  <a:ea typeface="Canela Bold"/>
                  <a:cs typeface="Canela Bold"/>
                  <a:sym typeface="Canela Bold"/>
                </a:defRPr>
              </a:pPr>
              <a:endParaRPr/>
            </a:p>
          </p:txBody>
        </p:sp>
        <p:sp>
          <p:nvSpPr>
            <p:cNvPr id="168" name="Why? What? How?"/>
            <p:cNvSpPr txBox="1"/>
            <p:nvPr/>
          </p:nvSpPr>
          <p:spPr>
            <a:xfrm>
              <a:off x="0" y="0"/>
              <a:ext cx="21945600" cy="1727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a:bodyPr>
            <a:lstStyle>
              <a:lvl1pPr>
                <a:lnSpc>
                  <a:spcPct val="80000"/>
                </a:lnSpc>
                <a:defRPr sz="8400">
                  <a:solidFill>
                    <a:srgbClr val="FFFFFF"/>
                  </a:solidFill>
                  <a:latin typeface="Canela Bold"/>
                  <a:ea typeface="Canela Bold"/>
                  <a:cs typeface="Canela Bold"/>
                  <a:sym typeface="Canela Bold"/>
                </a:defRPr>
              </a:lvl1pPr>
            </a:lstStyle>
            <a:p>
              <a:r>
                <a:t>Why? What? How?</a:t>
              </a:r>
            </a:p>
          </p:txBody>
        </p:sp>
      </p:grpSp>
      <p:sp>
        <p:nvSpPr>
          <p:cNvPr id="170" name="Triangle"/>
          <p:cNvSpPr/>
          <p:nvPr/>
        </p:nvSpPr>
        <p:spPr>
          <a:xfrm rot="5400000">
            <a:off x="1125751" y="896493"/>
            <a:ext cx="1714944" cy="14836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grpSp>
        <p:nvGrpSpPr>
          <p:cNvPr id="175" name="To reduce the risk of spoofing the biometric system."/>
          <p:cNvGrpSpPr/>
          <p:nvPr/>
        </p:nvGrpSpPr>
        <p:grpSpPr>
          <a:xfrm>
            <a:off x="4230110" y="4097513"/>
            <a:ext cx="17689690" cy="2035084"/>
            <a:chOff x="0" y="0"/>
            <a:chExt cx="17689689" cy="2035082"/>
          </a:xfrm>
        </p:grpSpPr>
        <p:grpSp>
          <p:nvGrpSpPr>
            <p:cNvPr id="173" name="To reduce the risk of spoofing the biometric system."/>
            <p:cNvGrpSpPr/>
            <p:nvPr/>
          </p:nvGrpSpPr>
          <p:grpSpPr>
            <a:xfrm>
              <a:off x="57150" y="57150"/>
              <a:ext cx="17575390" cy="1920783"/>
              <a:chOff x="0" y="0"/>
              <a:chExt cx="17575389" cy="1920782"/>
            </a:xfrm>
          </p:grpSpPr>
          <p:sp>
            <p:nvSpPr>
              <p:cNvPr id="171" name="Rounded Rectangle"/>
              <p:cNvSpPr/>
              <p:nvPr/>
            </p:nvSpPr>
            <p:spPr>
              <a:xfrm>
                <a:off x="0" y="0"/>
                <a:ext cx="17575390" cy="1920783"/>
              </a:xfrm>
              <a:prstGeom prst="roundRect">
                <a:avLst>
                  <a:gd name="adj" fmla="val 10030"/>
                </a:avLst>
              </a:prstGeom>
              <a:solidFill>
                <a:srgbClr val="FFFFFF"/>
              </a:solidFill>
              <a:ln w="12700" cap="flat">
                <a:noFill/>
                <a:miter lim="400000"/>
              </a:ln>
              <a:effectLst/>
            </p:spPr>
            <p:txBody>
              <a:bodyPr wrap="square" lIns="50800" tIns="50800" rIns="50800" bIns="50800" numCol="1" anchor="ctr">
                <a:noAutofit/>
              </a:bodyPr>
              <a:lstStyle/>
              <a:p>
                <a:pPr algn="l">
                  <a:defRPr sz="4300">
                    <a:latin typeface="Canela Text Regular"/>
                    <a:ea typeface="Canela Text Regular"/>
                    <a:cs typeface="Canela Text Regular"/>
                    <a:sym typeface="Canela Text Regular"/>
                  </a:defRPr>
                </a:pPr>
                <a:endParaRPr/>
              </a:p>
            </p:txBody>
          </p:sp>
          <p:sp>
            <p:nvSpPr>
              <p:cNvPr id="172" name="To reduce the risk of spoofing the biometric system."/>
              <p:cNvSpPr txBox="1"/>
              <p:nvPr/>
            </p:nvSpPr>
            <p:spPr>
              <a:xfrm>
                <a:off x="56427" y="499571"/>
                <a:ext cx="17462536" cy="9216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4300">
                    <a:latin typeface="Canela Text Regular"/>
                    <a:ea typeface="Canela Text Regular"/>
                    <a:cs typeface="Canela Text Regular"/>
                    <a:sym typeface="Canela Text Regular"/>
                  </a:defRPr>
                </a:lvl1pPr>
              </a:lstStyle>
              <a:p>
                <a:r>
                  <a:t>       To reduce the risk of spoofing the biometric system.</a:t>
                </a:r>
              </a:p>
            </p:txBody>
          </p:sp>
        </p:grpSp>
        <p:pic>
          <p:nvPicPr>
            <p:cNvPr id="174" name="To reduce the risk of spoofing the biometric system.        To reduce the risk of spoofing the biometric system." descr="To reduce the risk of spoofing the biometric system.        To reduce the risk of spoofing the biometric system."/>
            <p:cNvPicPr>
              <a:picLocks noChangeAspect="1"/>
            </p:cNvPicPr>
            <p:nvPr/>
          </p:nvPicPr>
          <p:blipFill>
            <a:blip r:embed="rId3"/>
            <a:stretch>
              <a:fillRect/>
            </a:stretch>
          </p:blipFill>
          <p:spPr>
            <a:xfrm>
              <a:off x="0" y="0"/>
              <a:ext cx="17689690" cy="2035083"/>
            </a:xfrm>
            <a:prstGeom prst="rect">
              <a:avLst/>
            </a:prstGeom>
            <a:ln w="12700" cap="flat">
              <a:noFill/>
              <a:miter lim="400000"/>
            </a:ln>
            <a:effectLst/>
          </p:spPr>
        </p:pic>
      </p:grpSp>
      <p:grpSp>
        <p:nvGrpSpPr>
          <p:cNvPr id="180" name="Why?"/>
          <p:cNvGrpSpPr/>
          <p:nvPr/>
        </p:nvGrpSpPr>
        <p:grpSpPr>
          <a:xfrm>
            <a:off x="2147921" y="3934543"/>
            <a:ext cx="2485929" cy="2361023"/>
            <a:chOff x="0" y="0"/>
            <a:chExt cx="2485928" cy="2361021"/>
          </a:xfrm>
        </p:grpSpPr>
        <p:grpSp>
          <p:nvGrpSpPr>
            <p:cNvPr id="178" name="Why?"/>
            <p:cNvGrpSpPr/>
            <p:nvPr/>
          </p:nvGrpSpPr>
          <p:grpSpPr>
            <a:xfrm>
              <a:off x="63500" y="63500"/>
              <a:ext cx="2358929" cy="2234023"/>
              <a:chOff x="0" y="0"/>
              <a:chExt cx="2358928" cy="2234021"/>
            </a:xfrm>
          </p:grpSpPr>
          <p:sp>
            <p:nvSpPr>
              <p:cNvPr id="176" name="Oval"/>
              <p:cNvSpPr/>
              <p:nvPr/>
            </p:nvSpPr>
            <p:spPr>
              <a:xfrm>
                <a:off x="-1" y="0"/>
                <a:ext cx="2358930" cy="2234022"/>
              </a:xfrm>
              <a:prstGeom prst="ellipse">
                <a:avLst/>
              </a:prstGeom>
              <a:solidFill>
                <a:srgbClr val="FFFFFF"/>
              </a:solidFill>
              <a:ln w="12700" cap="flat">
                <a:noFill/>
                <a:miter lim="400000"/>
              </a:ln>
              <a:effectLst/>
            </p:spPr>
            <p:txBody>
              <a:bodyPr wrap="square" lIns="50800" tIns="50800" rIns="50800" bIns="50800" numCol="1" anchor="ctr">
                <a:noAutofit/>
              </a:bodyPr>
              <a:lstStyle/>
              <a:p>
                <a:pPr>
                  <a:defRPr sz="4900">
                    <a:latin typeface="Canela Bold"/>
                    <a:ea typeface="Canela Bold"/>
                    <a:cs typeface="Canela Bold"/>
                    <a:sym typeface="Canela Bold"/>
                  </a:defRPr>
                </a:pPr>
                <a:endParaRPr/>
              </a:p>
            </p:txBody>
          </p:sp>
          <p:sp>
            <p:nvSpPr>
              <p:cNvPr id="177" name="Why?"/>
              <p:cNvSpPr txBox="1"/>
              <p:nvPr/>
            </p:nvSpPr>
            <p:spPr>
              <a:xfrm>
                <a:off x="345456" y="176200"/>
                <a:ext cx="1668016" cy="18816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4900">
                    <a:latin typeface="Canela Bold"/>
                    <a:ea typeface="Canela Bold"/>
                    <a:cs typeface="Canela Bold"/>
                    <a:sym typeface="Canela Bold"/>
                  </a:defRPr>
                </a:lvl1pPr>
              </a:lstStyle>
              <a:p>
                <a:r>
                  <a:t>Why?</a:t>
                </a:r>
              </a:p>
            </p:txBody>
          </p:sp>
        </p:grpSp>
        <p:pic>
          <p:nvPicPr>
            <p:cNvPr id="179" name="Why? Why?" descr="Why? Why?"/>
            <p:cNvPicPr>
              <a:picLocks noChangeAspect="1"/>
            </p:cNvPicPr>
            <p:nvPr/>
          </p:nvPicPr>
          <p:blipFill>
            <a:blip r:embed="rId4"/>
            <a:stretch>
              <a:fillRect/>
            </a:stretch>
          </p:blipFill>
          <p:spPr>
            <a:xfrm>
              <a:off x="0" y="0"/>
              <a:ext cx="2485929" cy="2361022"/>
            </a:xfrm>
            <a:prstGeom prst="rect">
              <a:avLst/>
            </a:prstGeom>
            <a:ln w="12700" cap="flat">
              <a:noFill/>
              <a:miter lim="400000"/>
            </a:ln>
            <a:effectLst/>
          </p:spPr>
        </p:pic>
      </p:grpSp>
      <p:grpSp>
        <p:nvGrpSpPr>
          <p:cNvPr id="183" name="Rounded Rectangle"/>
          <p:cNvGrpSpPr/>
          <p:nvPr/>
        </p:nvGrpSpPr>
        <p:grpSpPr>
          <a:xfrm>
            <a:off x="4178455" y="7162835"/>
            <a:ext cx="17689690" cy="2035084"/>
            <a:chOff x="0" y="0"/>
            <a:chExt cx="17689689" cy="2035082"/>
          </a:xfrm>
        </p:grpSpPr>
        <p:sp>
          <p:nvSpPr>
            <p:cNvPr id="181" name="Rounded Rectangle"/>
            <p:cNvSpPr/>
            <p:nvPr/>
          </p:nvSpPr>
          <p:spPr>
            <a:xfrm>
              <a:off x="57150" y="57150"/>
              <a:ext cx="17575390" cy="1920783"/>
            </a:xfrm>
            <a:prstGeom prst="roundRect">
              <a:avLst>
                <a:gd name="adj" fmla="val 10030"/>
              </a:avLst>
            </a:prstGeom>
            <a:solidFill>
              <a:srgbClr val="FFFFFF"/>
            </a:solidFill>
            <a:ln w="12700" cap="flat">
              <a:noFill/>
              <a:miter lim="400000"/>
            </a:ln>
            <a:effectLst/>
          </p:spPr>
          <p:txBody>
            <a:bodyPr wrap="square" lIns="50800" tIns="50800" rIns="50800" bIns="50800" numCol="1" anchor="ctr">
              <a:noAutofit/>
            </a:bodyPr>
            <a:lstStyle/>
            <a:p>
              <a:pPr>
                <a:defRPr>
                  <a:latin typeface="Canela Bold"/>
                  <a:ea typeface="Canela Bold"/>
                  <a:cs typeface="Canela Bold"/>
                  <a:sym typeface="Canela Bold"/>
                </a:defRPr>
              </a:pPr>
              <a:endParaRPr/>
            </a:p>
          </p:txBody>
        </p:sp>
        <p:pic>
          <p:nvPicPr>
            <p:cNvPr id="182" name="Rounded Rectangle Rounded rectangle" descr="Rounded Rectangle Rounded rectangle"/>
            <p:cNvPicPr>
              <a:picLocks noChangeAspect="1"/>
            </p:cNvPicPr>
            <p:nvPr/>
          </p:nvPicPr>
          <p:blipFill>
            <a:blip r:embed="rId5"/>
            <a:stretch>
              <a:fillRect/>
            </a:stretch>
          </p:blipFill>
          <p:spPr>
            <a:xfrm>
              <a:off x="0" y="0"/>
              <a:ext cx="17689690" cy="2035083"/>
            </a:xfrm>
            <a:prstGeom prst="rect">
              <a:avLst/>
            </a:prstGeom>
            <a:ln w="12700" cap="flat">
              <a:noFill/>
              <a:miter lim="400000"/>
            </a:ln>
            <a:effectLst/>
          </p:spPr>
        </p:pic>
      </p:grpSp>
      <p:grpSp>
        <p:nvGrpSpPr>
          <p:cNvPr id="186" name="Rounded Rectangle"/>
          <p:cNvGrpSpPr/>
          <p:nvPr/>
        </p:nvGrpSpPr>
        <p:grpSpPr>
          <a:xfrm>
            <a:off x="4230110" y="10228158"/>
            <a:ext cx="17689690" cy="2035084"/>
            <a:chOff x="0" y="0"/>
            <a:chExt cx="17689689" cy="2035082"/>
          </a:xfrm>
        </p:grpSpPr>
        <p:sp>
          <p:nvSpPr>
            <p:cNvPr id="184" name="Rounded Rectangle"/>
            <p:cNvSpPr/>
            <p:nvPr/>
          </p:nvSpPr>
          <p:spPr>
            <a:xfrm>
              <a:off x="57150" y="57150"/>
              <a:ext cx="17575390" cy="1920783"/>
            </a:xfrm>
            <a:prstGeom prst="roundRect">
              <a:avLst>
                <a:gd name="adj" fmla="val 10030"/>
              </a:avLst>
            </a:prstGeom>
            <a:solidFill>
              <a:srgbClr val="FFFFFF"/>
            </a:solidFill>
            <a:ln w="12700" cap="flat">
              <a:noFill/>
              <a:miter lim="400000"/>
            </a:ln>
            <a:effectLst/>
          </p:spPr>
          <p:txBody>
            <a:bodyPr wrap="square" lIns="50800" tIns="50800" rIns="50800" bIns="50800" numCol="1" anchor="ctr">
              <a:noAutofit/>
            </a:bodyPr>
            <a:lstStyle/>
            <a:p>
              <a:pPr>
                <a:defRPr>
                  <a:latin typeface="Canela Bold"/>
                  <a:ea typeface="Canela Bold"/>
                  <a:cs typeface="Canela Bold"/>
                  <a:sym typeface="Canela Bold"/>
                </a:defRPr>
              </a:pPr>
              <a:endParaRPr/>
            </a:p>
          </p:txBody>
        </p:sp>
        <p:pic>
          <p:nvPicPr>
            <p:cNvPr id="185" name="Rounded Rectangle Rounded rectangle" descr="Rounded Rectangle Rounded rectangle"/>
            <p:cNvPicPr>
              <a:picLocks noChangeAspect="1"/>
            </p:cNvPicPr>
            <p:nvPr/>
          </p:nvPicPr>
          <p:blipFill>
            <a:blip r:embed="rId5"/>
            <a:stretch>
              <a:fillRect/>
            </a:stretch>
          </p:blipFill>
          <p:spPr>
            <a:xfrm>
              <a:off x="0" y="0"/>
              <a:ext cx="17689690" cy="2035083"/>
            </a:xfrm>
            <a:prstGeom prst="rect">
              <a:avLst/>
            </a:prstGeom>
            <a:ln w="12700" cap="flat">
              <a:noFill/>
              <a:miter lim="400000"/>
            </a:ln>
            <a:effectLst/>
          </p:spPr>
        </p:pic>
      </p:grpSp>
      <p:grpSp>
        <p:nvGrpSpPr>
          <p:cNvPr id="191" name="What?"/>
          <p:cNvGrpSpPr/>
          <p:nvPr/>
        </p:nvGrpSpPr>
        <p:grpSpPr>
          <a:xfrm>
            <a:off x="2147921" y="6999867"/>
            <a:ext cx="2485929" cy="2361023"/>
            <a:chOff x="0" y="0"/>
            <a:chExt cx="2485928" cy="2361021"/>
          </a:xfrm>
        </p:grpSpPr>
        <p:grpSp>
          <p:nvGrpSpPr>
            <p:cNvPr id="189" name="What?"/>
            <p:cNvGrpSpPr/>
            <p:nvPr/>
          </p:nvGrpSpPr>
          <p:grpSpPr>
            <a:xfrm>
              <a:off x="63500" y="63500"/>
              <a:ext cx="2358929" cy="2234023"/>
              <a:chOff x="0" y="0"/>
              <a:chExt cx="2358928" cy="2234021"/>
            </a:xfrm>
          </p:grpSpPr>
          <p:sp>
            <p:nvSpPr>
              <p:cNvPr id="187" name="Oval"/>
              <p:cNvSpPr/>
              <p:nvPr/>
            </p:nvSpPr>
            <p:spPr>
              <a:xfrm>
                <a:off x="-1" y="0"/>
                <a:ext cx="2358930" cy="2234022"/>
              </a:xfrm>
              <a:prstGeom prst="ellipse">
                <a:avLst/>
              </a:prstGeom>
              <a:solidFill>
                <a:srgbClr val="FFFFFF"/>
              </a:solidFill>
              <a:ln w="12700" cap="flat">
                <a:noFill/>
                <a:miter lim="400000"/>
              </a:ln>
              <a:effectLst/>
            </p:spPr>
            <p:txBody>
              <a:bodyPr wrap="square" lIns="50800" tIns="50800" rIns="50800" bIns="50800" numCol="1" anchor="ctr">
                <a:noAutofit/>
              </a:bodyPr>
              <a:lstStyle/>
              <a:p>
                <a:pPr>
                  <a:defRPr sz="4700">
                    <a:latin typeface="Canela Bold"/>
                    <a:ea typeface="Canela Bold"/>
                    <a:cs typeface="Canela Bold"/>
                    <a:sym typeface="Canela Bold"/>
                  </a:defRPr>
                </a:pPr>
                <a:endParaRPr/>
              </a:p>
            </p:txBody>
          </p:sp>
          <p:sp>
            <p:nvSpPr>
              <p:cNvPr id="188" name="What?"/>
              <p:cNvSpPr txBox="1"/>
              <p:nvPr/>
            </p:nvSpPr>
            <p:spPr>
              <a:xfrm>
                <a:off x="345456" y="224346"/>
                <a:ext cx="1668016" cy="17853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4700">
                    <a:latin typeface="Canela Bold"/>
                    <a:ea typeface="Canela Bold"/>
                    <a:cs typeface="Canela Bold"/>
                    <a:sym typeface="Canela Bold"/>
                  </a:defRPr>
                </a:lvl1pPr>
              </a:lstStyle>
              <a:p>
                <a:r>
                  <a:t>What?</a:t>
                </a:r>
              </a:p>
            </p:txBody>
          </p:sp>
        </p:grpSp>
        <p:pic>
          <p:nvPicPr>
            <p:cNvPr id="190" name="What? What?" descr="What? What?"/>
            <p:cNvPicPr>
              <a:picLocks noChangeAspect="1"/>
            </p:cNvPicPr>
            <p:nvPr/>
          </p:nvPicPr>
          <p:blipFill>
            <a:blip r:embed="rId6"/>
            <a:stretch>
              <a:fillRect/>
            </a:stretch>
          </p:blipFill>
          <p:spPr>
            <a:xfrm>
              <a:off x="0" y="0"/>
              <a:ext cx="2485929" cy="2361022"/>
            </a:xfrm>
            <a:prstGeom prst="rect">
              <a:avLst/>
            </a:prstGeom>
            <a:ln w="12700" cap="flat">
              <a:noFill/>
              <a:miter lim="400000"/>
            </a:ln>
            <a:effectLst/>
          </p:spPr>
        </p:pic>
      </p:grpSp>
      <p:grpSp>
        <p:nvGrpSpPr>
          <p:cNvPr id="196" name="How?"/>
          <p:cNvGrpSpPr/>
          <p:nvPr/>
        </p:nvGrpSpPr>
        <p:grpSpPr>
          <a:xfrm>
            <a:off x="2147921" y="10065190"/>
            <a:ext cx="2485929" cy="2361023"/>
            <a:chOff x="0" y="0"/>
            <a:chExt cx="2485928" cy="2361021"/>
          </a:xfrm>
        </p:grpSpPr>
        <p:grpSp>
          <p:nvGrpSpPr>
            <p:cNvPr id="194" name="How?"/>
            <p:cNvGrpSpPr/>
            <p:nvPr/>
          </p:nvGrpSpPr>
          <p:grpSpPr>
            <a:xfrm>
              <a:off x="63500" y="63500"/>
              <a:ext cx="2358929" cy="2234023"/>
              <a:chOff x="0" y="0"/>
              <a:chExt cx="2358928" cy="2234021"/>
            </a:xfrm>
          </p:grpSpPr>
          <p:sp>
            <p:nvSpPr>
              <p:cNvPr id="192" name="Oval"/>
              <p:cNvSpPr/>
              <p:nvPr/>
            </p:nvSpPr>
            <p:spPr>
              <a:xfrm>
                <a:off x="-1" y="0"/>
                <a:ext cx="2358930" cy="2234022"/>
              </a:xfrm>
              <a:prstGeom prst="ellipse">
                <a:avLst/>
              </a:prstGeom>
              <a:solidFill>
                <a:srgbClr val="FFFFFF"/>
              </a:solidFill>
              <a:ln w="12700" cap="flat">
                <a:noFill/>
                <a:miter lim="400000"/>
              </a:ln>
              <a:effectLst/>
            </p:spPr>
            <p:txBody>
              <a:bodyPr wrap="square" lIns="50800" tIns="50800" rIns="50800" bIns="50800" numCol="1" anchor="ctr">
                <a:noAutofit/>
              </a:bodyPr>
              <a:lstStyle/>
              <a:p>
                <a:pPr>
                  <a:defRPr sz="4900">
                    <a:latin typeface="Canela Bold"/>
                    <a:ea typeface="Canela Bold"/>
                    <a:cs typeface="Canela Bold"/>
                    <a:sym typeface="Canela Bold"/>
                  </a:defRPr>
                </a:pPr>
                <a:endParaRPr/>
              </a:p>
            </p:txBody>
          </p:sp>
          <p:sp>
            <p:nvSpPr>
              <p:cNvPr id="193" name="How?"/>
              <p:cNvSpPr txBox="1"/>
              <p:nvPr/>
            </p:nvSpPr>
            <p:spPr>
              <a:xfrm>
                <a:off x="345456" y="176200"/>
                <a:ext cx="1668016" cy="18816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4900">
                    <a:latin typeface="Canela Bold"/>
                    <a:ea typeface="Canela Bold"/>
                    <a:cs typeface="Canela Bold"/>
                    <a:sym typeface="Canela Bold"/>
                  </a:defRPr>
                </a:lvl1pPr>
              </a:lstStyle>
              <a:p>
                <a:r>
                  <a:t>How?</a:t>
                </a:r>
              </a:p>
            </p:txBody>
          </p:sp>
        </p:grpSp>
        <p:pic>
          <p:nvPicPr>
            <p:cNvPr id="195" name="How? How?" descr="How? How?"/>
            <p:cNvPicPr>
              <a:picLocks noChangeAspect="1"/>
            </p:cNvPicPr>
            <p:nvPr/>
          </p:nvPicPr>
          <p:blipFill>
            <a:blip r:embed="rId7"/>
            <a:stretch>
              <a:fillRect/>
            </a:stretch>
          </p:blipFill>
          <p:spPr>
            <a:xfrm>
              <a:off x="0" y="0"/>
              <a:ext cx="2485929" cy="2361022"/>
            </a:xfrm>
            <a:prstGeom prst="rect">
              <a:avLst/>
            </a:prstGeom>
            <a:ln w="12700" cap="flat">
              <a:noFill/>
              <a:miter lim="400000"/>
            </a:ln>
            <a:effectLst/>
          </p:spPr>
        </p:pic>
      </p:grpSp>
      <p:sp>
        <p:nvSpPr>
          <p:cNvPr id="197" name="To detect if the fingerprint is real or fake."/>
          <p:cNvSpPr txBox="1"/>
          <p:nvPr/>
        </p:nvSpPr>
        <p:spPr>
          <a:xfrm>
            <a:off x="5087303" y="7728207"/>
            <a:ext cx="10293605" cy="9216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300">
                <a:latin typeface="Canela Text Regular"/>
                <a:ea typeface="Canela Text Regular"/>
                <a:cs typeface="Canela Text Regular"/>
                <a:sym typeface="Canela Text Regular"/>
              </a:defRPr>
            </a:lvl1pPr>
          </a:lstStyle>
          <a:p>
            <a:r>
              <a:t>To detect if the fingerprint is real or fake.</a:t>
            </a:r>
          </a:p>
        </p:txBody>
      </p:sp>
      <p:sp>
        <p:nvSpPr>
          <p:cNvPr id="198" name="Using Deep learning techniques like CNN."/>
          <p:cNvSpPr txBox="1"/>
          <p:nvPr/>
        </p:nvSpPr>
        <p:spPr>
          <a:xfrm>
            <a:off x="5087303" y="10896629"/>
            <a:ext cx="7410683" cy="698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300">
                <a:latin typeface="Canela Text Regular"/>
                <a:ea typeface="Canela Text Regular"/>
                <a:cs typeface="Canela Text Regular"/>
                <a:sym typeface="Canela Text Regular"/>
              </a:defRPr>
            </a:lvl1pPr>
          </a:lstStyle>
          <a:p>
            <a:r>
              <a:rPr dirty="0"/>
              <a:t>Using </a:t>
            </a:r>
            <a:r>
              <a:rPr lang="en-IN" dirty="0"/>
              <a:t>d</a:t>
            </a:r>
            <a:r>
              <a:rPr dirty="0" err="1"/>
              <a:t>eep</a:t>
            </a:r>
            <a:r>
              <a:rPr dirty="0"/>
              <a:t> learning techniques .</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0" name="Image" descr="Image"/>
          <p:cNvPicPr>
            <a:picLocks noChangeAspect="1"/>
          </p:cNvPicPr>
          <p:nvPr/>
        </p:nvPicPr>
        <p:blipFill>
          <a:blip r:embed="rId2">
            <a:alphaModFix amt="4990"/>
          </a:blip>
          <a:srcRect t="23495" b="34358"/>
          <a:stretch>
            <a:fillRect/>
          </a:stretch>
        </p:blipFill>
        <p:spPr>
          <a:xfrm>
            <a:off x="-65667" y="0"/>
            <a:ext cx="24515329" cy="13884804"/>
          </a:xfrm>
          <a:prstGeom prst="rect">
            <a:avLst/>
          </a:prstGeom>
          <a:ln w="12700">
            <a:miter lim="400000"/>
          </a:ln>
        </p:spPr>
      </p:pic>
      <p:sp>
        <p:nvSpPr>
          <p:cNvPr id="201" name="To extract the features of the given sample in the dataset.…"/>
          <p:cNvSpPr txBox="1">
            <a:spLocks noGrp="1"/>
          </p:cNvSpPr>
          <p:nvPr>
            <p:ph type="body" idx="1"/>
          </p:nvPr>
        </p:nvSpPr>
        <p:spPr>
          <a:xfrm>
            <a:off x="630071" y="3591092"/>
            <a:ext cx="23123855" cy="9365685"/>
          </a:xfrm>
          <a:prstGeom prst="rect">
            <a:avLst/>
          </a:prstGeom>
        </p:spPr>
        <p:txBody>
          <a:bodyPr>
            <a:normAutofit/>
          </a:bodyPr>
          <a:lstStyle/>
          <a:p>
            <a:pPr marL="546100" lvl="1" indent="0" algn="l" defTabSz="560843">
              <a:buSzPct val="45000"/>
              <a:buNone/>
              <a:defRPr sz="5676" spc="172">
                <a:latin typeface="Graphik"/>
                <a:ea typeface="Graphik"/>
                <a:cs typeface="Graphik"/>
                <a:sym typeface="Graphik"/>
              </a:defRPr>
            </a:pPr>
            <a:r>
              <a:rPr lang="en-US" dirty="0"/>
              <a:t>		▪ To Deblur the given fingerprint sample if required. </a:t>
            </a:r>
          </a:p>
          <a:p>
            <a:pPr marL="546100" lvl="1" indent="0" algn="l" defTabSz="560843">
              <a:buSzPct val="45000"/>
              <a:buNone/>
              <a:defRPr sz="5676" spc="172">
                <a:latin typeface="Graphik"/>
                <a:ea typeface="Graphik"/>
                <a:cs typeface="Graphik"/>
                <a:sym typeface="Graphik"/>
              </a:defRPr>
            </a:pPr>
            <a:endParaRPr lang="en-US" dirty="0"/>
          </a:p>
          <a:p>
            <a:pPr marL="546100" lvl="1" indent="0" algn="l" defTabSz="560843">
              <a:buSzPct val="45000"/>
              <a:buNone/>
              <a:defRPr sz="5676" spc="172">
                <a:latin typeface="Graphik"/>
                <a:ea typeface="Graphik"/>
                <a:cs typeface="Graphik"/>
                <a:sym typeface="Graphik"/>
              </a:defRPr>
            </a:pPr>
            <a:r>
              <a:rPr lang="en-US" dirty="0"/>
              <a:t>		▪ To extract the features of the fingerprint.</a:t>
            </a:r>
          </a:p>
          <a:p>
            <a:pPr marL="546100" lvl="1" indent="0" algn="l" defTabSz="560843">
              <a:buSzPct val="45000"/>
              <a:buNone/>
              <a:defRPr sz="5676" spc="172">
                <a:latin typeface="Graphik"/>
                <a:ea typeface="Graphik"/>
                <a:cs typeface="Graphik"/>
                <a:sym typeface="Graphik"/>
              </a:defRPr>
            </a:pPr>
            <a:endParaRPr lang="en-US" dirty="0"/>
          </a:p>
          <a:p>
            <a:pPr marL="546100" lvl="1" indent="0" algn="l" defTabSz="560843">
              <a:buSzPct val="45000"/>
              <a:buNone/>
              <a:defRPr sz="5676" spc="172">
                <a:latin typeface="Graphik"/>
                <a:ea typeface="Graphik"/>
                <a:cs typeface="Graphik"/>
                <a:sym typeface="Graphik"/>
              </a:defRPr>
            </a:pPr>
            <a:r>
              <a:rPr lang="en-US" dirty="0"/>
              <a:t>		▪ To detect if the given fingerprint sample is Fake or Real.</a:t>
            </a:r>
          </a:p>
          <a:p>
            <a:pPr marL="546100" lvl="1" indent="0" algn="l" defTabSz="560843">
              <a:buSzPct val="45000"/>
              <a:buNone/>
              <a:defRPr sz="5676" spc="172">
                <a:latin typeface="Graphik"/>
                <a:ea typeface="Graphik"/>
                <a:cs typeface="Graphik"/>
                <a:sym typeface="Graphik"/>
              </a:defRPr>
            </a:pPr>
            <a:endParaRPr lang="en-US" dirty="0"/>
          </a:p>
          <a:p>
            <a:pPr marL="546100" lvl="1" indent="0" algn="l" defTabSz="560843">
              <a:buSzPct val="45000"/>
              <a:buNone/>
              <a:defRPr sz="5676" spc="172">
                <a:latin typeface="Graphik"/>
                <a:ea typeface="Graphik"/>
                <a:cs typeface="Graphik"/>
                <a:sym typeface="Graphik"/>
              </a:defRPr>
            </a:pPr>
            <a:r>
              <a:rPr lang="en-US" dirty="0"/>
              <a:t>		▪ To classify the spoofing material when the detected sample is    fake. </a:t>
            </a:r>
          </a:p>
          <a:p>
            <a:pPr marL="546100" lvl="1" indent="0" algn="l" defTabSz="560843">
              <a:buSzPct val="45000"/>
              <a:buNone/>
              <a:defRPr sz="5676" spc="172">
                <a:latin typeface="Graphik"/>
                <a:ea typeface="Graphik"/>
                <a:cs typeface="Graphik"/>
                <a:sym typeface="Graphik"/>
              </a:defRPr>
            </a:pPr>
            <a:endParaRPr lang="en-US" dirty="0"/>
          </a:p>
          <a:p>
            <a:pPr marL="546100" lvl="1" indent="0" algn="l" defTabSz="560843">
              <a:buSzPct val="45000"/>
              <a:buNone/>
              <a:defRPr sz="5676" spc="172">
                <a:latin typeface="Graphik"/>
                <a:ea typeface="Graphik"/>
                <a:cs typeface="Graphik"/>
                <a:sym typeface="Graphik"/>
              </a:defRPr>
            </a:pPr>
            <a:r>
              <a:rPr lang="en-US" dirty="0"/>
              <a:t>		▪ To design graphical user interface for the model. </a:t>
            </a:r>
            <a:endParaRPr dirty="0"/>
          </a:p>
        </p:txBody>
      </p:sp>
      <p:sp>
        <p:nvSpPr>
          <p:cNvPr id="202" name="Triangle"/>
          <p:cNvSpPr/>
          <p:nvPr/>
        </p:nvSpPr>
        <p:spPr>
          <a:xfrm rot="5400000">
            <a:off x="1125752" y="896494"/>
            <a:ext cx="1714944" cy="14836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grpSp>
        <p:nvGrpSpPr>
          <p:cNvPr id="205" name="Problem Statement"/>
          <p:cNvGrpSpPr/>
          <p:nvPr/>
        </p:nvGrpSpPr>
        <p:grpSpPr>
          <a:xfrm>
            <a:off x="1219200" y="774698"/>
            <a:ext cx="21945600" cy="1727202"/>
            <a:chOff x="0" y="0"/>
            <a:chExt cx="21945600" cy="1727200"/>
          </a:xfrm>
        </p:grpSpPr>
        <p:sp>
          <p:nvSpPr>
            <p:cNvPr id="203" name="Rectangle"/>
            <p:cNvSpPr/>
            <p:nvPr/>
          </p:nvSpPr>
          <p:spPr>
            <a:xfrm>
              <a:off x="0" y="0"/>
              <a:ext cx="21945600" cy="1727201"/>
            </a:xfrm>
            <a:prstGeom prst="rect">
              <a:avLst/>
            </a:prstGeom>
            <a:gradFill flip="none" rotWithShape="1">
              <a:gsLst>
                <a:gs pos="0">
                  <a:srgbClr val="131313"/>
                </a:gs>
                <a:gs pos="100000">
                  <a:srgbClr val="378CAF"/>
                </a:gs>
              </a:gsLst>
              <a:lin ang="7869442" scaled="0"/>
            </a:gradFill>
            <a:ln w="12700" cap="flat">
              <a:noFill/>
              <a:miter lim="400000"/>
            </a:ln>
            <a:effectLst>
              <a:outerShdw blurRad="254000" dist="127000" dir="5400000" rotWithShape="0">
                <a:srgbClr val="000000">
                  <a:alpha val="70000"/>
                </a:srgbClr>
              </a:outerShdw>
            </a:effectLst>
          </p:spPr>
          <p:txBody>
            <a:bodyPr wrap="square" lIns="50800" tIns="50800" rIns="50800" bIns="50800" numCol="1" anchor="t">
              <a:noAutofit/>
            </a:bodyPr>
            <a:lstStyle/>
            <a:p>
              <a:pPr>
                <a:lnSpc>
                  <a:spcPct val="80000"/>
                </a:lnSpc>
                <a:defRPr sz="8400" spc="839">
                  <a:solidFill>
                    <a:srgbClr val="FFFFFF"/>
                  </a:solidFill>
                  <a:latin typeface="Canela Bold"/>
                  <a:ea typeface="Canela Bold"/>
                  <a:cs typeface="Canela Bold"/>
                  <a:sym typeface="Canela Bold"/>
                </a:defRPr>
              </a:pPr>
              <a:endParaRPr/>
            </a:p>
          </p:txBody>
        </p:sp>
        <p:sp>
          <p:nvSpPr>
            <p:cNvPr id="204" name="OBJECTIVE"/>
            <p:cNvSpPr txBox="1"/>
            <p:nvPr/>
          </p:nvSpPr>
          <p:spPr>
            <a:xfrm>
              <a:off x="0" y="0"/>
              <a:ext cx="21945600" cy="1727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a:bodyPr>
            <a:lstStyle>
              <a:lvl1pPr>
                <a:lnSpc>
                  <a:spcPct val="80000"/>
                </a:lnSpc>
                <a:defRPr sz="8400" spc="800">
                  <a:solidFill>
                    <a:srgbClr val="FFFFFF"/>
                  </a:solidFill>
                  <a:latin typeface="Canela Bold"/>
                  <a:ea typeface="Canela Bold"/>
                  <a:cs typeface="Canela Bold"/>
                  <a:sym typeface="Canela Bold"/>
                </a:defRPr>
              </a:lvl1pPr>
            </a:lstStyle>
            <a:p>
              <a:r>
                <a:t>OBJECTIVE</a:t>
              </a:r>
            </a:p>
          </p:txBody>
        </p:sp>
      </p:grpSp>
      <p:sp>
        <p:nvSpPr>
          <p:cNvPr id="206" name="Triangle"/>
          <p:cNvSpPr/>
          <p:nvPr/>
        </p:nvSpPr>
        <p:spPr>
          <a:xfrm rot="5400000">
            <a:off x="1125751" y="896493"/>
            <a:ext cx="1714944" cy="14836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8" name="Image" descr="Image"/>
          <p:cNvPicPr>
            <a:picLocks noChangeAspect="1"/>
          </p:cNvPicPr>
          <p:nvPr/>
        </p:nvPicPr>
        <p:blipFill>
          <a:blip r:embed="rId2">
            <a:alphaModFix amt="4990"/>
          </a:blip>
          <a:srcRect t="23495" b="34358"/>
          <a:stretch>
            <a:fillRect/>
          </a:stretch>
        </p:blipFill>
        <p:spPr>
          <a:xfrm>
            <a:off x="-65664" y="-84402"/>
            <a:ext cx="24515329" cy="13884804"/>
          </a:xfrm>
          <a:prstGeom prst="rect">
            <a:avLst/>
          </a:prstGeom>
          <a:ln w="12700">
            <a:miter lim="400000"/>
          </a:ln>
        </p:spPr>
      </p:pic>
      <p:sp>
        <p:nvSpPr>
          <p:cNvPr id="209" name="The scope of the project is to generate an anti-spoofing system using fingerprint as the biometric."/>
          <p:cNvSpPr txBox="1">
            <a:spLocks noGrp="1"/>
          </p:cNvSpPr>
          <p:nvPr>
            <p:ph type="body" sz="half" idx="1"/>
          </p:nvPr>
        </p:nvSpPr>
        <p:spPr>
          <a:xfrm>
            <a:off x="1294551" y="5318354"/>
            <a:ext cx="22349220" cy="4217532"/>
          </a:xfrm>
          <a:prstGeom prst="rect">
            <a:avLst/>
          </a:prstGeom>
        </p:spPr>
        <p:txBody>
          <a:bodyPr/>
          <a:lstStyle>
            <a:lvl1pPr marL="524255" indent="-524255" algn="l" defTabSz="792479">
              <a:buSzPct val="150000"/>
              <a:buChar char="•"/>
              <a:defRPr sz="5800" spc="200">
                <a:latin typeface="Graphik"/>
                <a:ea typeface="Graphik"/>
                <a:cs typeface="Graphik"/>
                <a:sym typeface="Graphik"/>
              </a:defRPr>
            </a:lvl1pPr>
          </a:lstStyle>
          <a:p>
            <a:pPr marL="0" indent="0">
              <a:buNone/>
            </a:pPr>
            <a:r>
              <a:rPr dirty="0"/>
              <a:t>The scope of this project is restricted to detect whether given fingerprint sample is real or fake and not in fingerprint recognition.</a:t>
            </a:r>
          </a:p>
        </p:txBody>
      </p:sp>
      <p:sp>
        <p:nvSpPr>
          <p:cNvPr id="210" name="Triangle"/>
          <p:cNvSpPr/>
          <p:nvPr/>
        </p:nvSpPr>
        <p:spPr>
          <a:xfrm rot="5400000">
            <a:off x="1125752" y="896494"/>
            <a:ext cx="1714944" cy="14836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11" name="Triangle"/>
          <p:cNvSpPr/>
          <p:nvPr/>
        </p:nvSpPr>
        <p:spPr>
          <a:xfrm rot="16200000">
            <a:off x="21558781" y="896494"/>
            <a:ext cx="1714944" cy="14836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grpSp>
        <p:nvGrpSpPr>
          <p:cNvPr id="214" name="Problem Statement"/>
          <p:cNvGrpSpPr/>
          <p:nvPr/>
        </p:nvGrpSpPr>
        <p:grpSpPr>
          <a:xfrm>
            <a:off x="1219199" y="774698"/>
            <a:ext cx="21945602" cy="1727202"/>
            <a:chOff x="0" y="0"/>
            <a:chExt cx="21945601" cy="1727200"/>
          </a:xfrm>
        </p:grpSpPr>
        <p:sp>
          <p:nvSpPr>
            <p:cNvPr id="212" name="Rectangle"/>
            <p:cNvSpPr/>
            <p:nvPr/>
          </p:nvSpPr>
          <p:spPr>
            <a:xfrm>
              <a:off x="0" y="0"/>
              <a:ext cx="21945602" cy="1727201"/>
            </a:xfrm>
            <a:prstGeom prst="rect">
              <a:avLst/>
            </a:prstGeom>
            <a:gradFill flip="none" rotWithShape="1">
              <a:gsLst>
                <a:gs pos="0">
                  <a:srgbClr val="131313"/>
                </a:gs>
                <a:gs pos="100000">
                  <a:srgbClr val="378CAF"/>
                </a:gs>
              </a:gsLst>
              <a:lin ang="7869442" scaled="0"/>
            </a:gradFill>
            <a:ln w="12700" cap="flat">
              <a:noFill/>
              <a:miter lim="400000"/>
            </a:ln>
            <a:effectLst>
              <a:outerShdw blurRad="254000" dist="127000" dir="5400000" rotWithShape="0">
                <a:srgbClr val="000000">
                  <a:alpha val="70000"/>
                </a:srgbClr>
              </a:outerShdw>
            </a:effectLst>
          </p:spPr>
          <p:txBody>
            <a:bodyPr wrap="square" lIns="50800" tIns="50800" rIns="50800" bIns="50800" numCol="1" anchor="t">
              <a:noAutofit/>
            </a:bodyPr>
            <a:lstStyle/>
            <a:p>
              <a:pPr>
                <a:lnSpc>
                  <a:spcPct val="80000"/>
                </a:lnSpc>
                <a:defRPr sz="8400" spc="419">
                  <a:solidFill>
                    <a:srgbClr val="FFFFFF"/>
                  </a:solidFill>
                  <a:latin typeface="Canela Bold"/>
                  <a:ea typeface="Canela Bold"/>
                  <a:cs typeface="Canela Bold"/>
                  <a:sym typeface="Canela Bold"/>
                </a:defRPr>
              </a:pPr>
              <a:endParaRPr/>
            </a:p>
          </p:txBody>
        </p:sp>
        <p:sp>
          <p:nvSpPr>
            <p:cNvPr id="213" name="SCOPE AND CONSTRAINT"/>
            <p:cNvSpPr txBox="1"/>
            <p:nvPr/>
          </p:nvSpPr>
          <p:spPr>
            <a:xfrm>
              <a:off x="0" y="0"/>
              <a:ext cx="21945602" cy="1727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a:bodyPr>
            <a:lstStyle>
              <a:lvl1pPr>
                <a:lnSpc>
                  <a:spcPct val="80000"/>
                </a:lnSpc>
                <a:defRPr sz="8400" spc="400">
                  <a:solidFill>
                    <a:srgbClr val="FFFFFF"/>
                  </a:solidFill>
                  <a:latin typeface="Canela Bold"/>
                  <a:ea typeface="Canela Bold"/>
                  <a:cs typeface="Canela Bold"/>
                  <a:sym typeface="Canela Bold"/>
                </a:defRPr>
              </a:lvl1pPr>
            </a:lstStyle>
            <a:p>
              <a:r>
                <a:t>SCOPE AND CONSTRAINT</a:t>
              </a:r>
            </a:p>
          </p:txBody>
        </p:sp>
      </p:grpSp>
      <p:sp>
        <p:nvSpPr>
          <p:cNvPr id="215" name="Triangle"/>
          <p:cNvSpPr/>
          <p:nvPr/>
        </p:nvSpPr>
        <p:spPr>
          <a:xfrm rot="5400000">
            <a:off x="1125751" y="896493"/>
            <a:ext cx="1714944" cy="14836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17" name="Image" descr="Image"/>
          <p:cNvPicPr>
            <a:picLocks noChangeAspect="1"/>
          </p:cNvPicPr>
          <p:nvPr/>
        </p:nvPicPr>
        <p:blipFill>
          <a:blip r:embed="rId2">
            <a:alphaModFix amt="4990"/>
          </a:blip>
          <a:srcRect t="23495" b="34358"/>
          <a:stretch>
            <a:fillRect/>
          </a:stretch>
        </p:blipFill>
        <p:spPr>
          <a:xfrm>
            <a:off x="-65664" y="-84402"/>
            <a:ext cx="24515329" cy="13884804"/>
          </a:xfrm>
          <a:prstGeom prst="rect">
            <a:avLst/>
          </a:prstGeom>
          <a:ln w="12700">
            <a:miter lim="400000"/>
          </a:ln>
        </p:spPr>
      </p:pic>
      <p:sp>
        <p:nvSpPr>
          <p:cNvPr id="219" name="Problem Statement"/>
          <p:cNvSpPr txBox="1">
            <a:spLocks noGrp="1"/>
          </p:cNvSpPr>
          <p:nvPr>
            <p:ph type="title"/>
          </p:nvPr>
        </p:nvSpPr>
        <p:spPr>
          <a:prstGeom prst="rect">
            <a:avLst/>
          </a:prstGeom>
          <a:gradFill>
            <a:gsLst>
              <a:gs pos="0">
                <a:srgbClr val="EDC600"/>
              </a:gs>
              <a:gs pos="100000">
                <a:srgbClr val="78AF82"/>
              </a:gs>
            </a:gsLst>
            <a:lin ang="15607646"/>
          </a:gradFill>
          <a:effectLst>
            <a:outerShdw blurRad="254000" dist="127000" dir="5400000" rotWithShape="0">
              <a:srgbClr val="000000">
                <a:alpha val="70000"/>
              </a:srgbClr>
            </a:outerShdw>
          </a:effectLst>
        </p:spPr>
        <p:txBody>
          <a:bodyPr/>
          <a:lstStyle>
            <a:lvl1pPr>
              <a:defRPr spc="0"/>
            </a:lvl1pPr>
          </a:lstStyle>
          <a:p>
            <a:r>
              <a:t>Literature Survey</a:t>
            </a:r>
          </a:p>
        </p:txBody>
      </p:sp>
      <p:sp>
        <p:nvSpPr>
          <p:cNvPr id="220" name="Triangle"/>
          <p:cNvSpPr/>
          <p:nvPr/>
        </p:nvSpPr>
        <p:spPr>
          <a:xfrm rot="5400000">
            <a:off x="1103533" y="902623"/>
            <a:ext cx="1714944" cy="14836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221" name="Triangle"/>
          <p:cNvSpPr/>
          <p:nvPr/>
        </p:nvSpPr>
        <p:spPr>
          <a:xfrm rot="16200000">
            <a:off x="21565522" y="890366"/>
            <a:ext cx="1714944" cy="14836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grpSp>
        <p:nvGrpSpPr>
          <p:cNvPr id="224" name="Problem Statement"/>
          <p:cNvGrpSpPr/>
          <p:nvPr/>
        </p:nvGrpSpPr>
        <p:grpSpPr>
          <a:xfrm>
            <a:off x="1219200" y="774698"/>
            <a:ext cx="21945600" cy="1727202"/>
            <a:chOff x="0" y="0"/>
            <a:chExt cx="21945600" cy="1727200"/>
          </a:xfrm>
        </p:grpSpPr>
        <p:sp>
          <p:nvSpPr>
            <p:cNvPr id="222" name="Rectangle"/>
            <p:cNvSpPr/>
            <p:nvPr/>
          </p:nvSpPr>
          <p:spPr>
            <a:xfrm>
              <a:off x="0" y="0"/>
              <a:ext cx="21945600" cy="1727201"/>
            </a:xfrm>
            <a:prstGeom prst="rect">
              <a:avLst/>
            </a:prstGeom>
            <a:gradFill flip="none" rotWithShape="1">
              <a:gsLst>
                <a:gs pos="0">
                  <a:srgbClr val="131313"/>
                </a:gs>
                <a:gs pos="100000">
                  <a:srgbClr val="378CAF"/>
                </a:gs>
              </a:gsLst>
              <a:lin ang="7869442" scaled="0"/>
            </a:gradFill>
            <a:ln w="12700" cap="flat">
              <a:noFill/>
              <a:miter lim="400000"/>
            </a:ln>
            <a:effectLst>
              <a:outerShdw blurRad="254000" dist="127000" dir="5400000" rotWithShape="0">
                <a:srgbClr val="000000">
                  <a:alpha val="70000"/>
                </a:srgbClr>
              </a:outerShdw>
            </a:effectLst>
          </p:spPr>
          <p:txBody>
            <a:bodyPr wrap="square" lIns="50800" tIns="50800" rIns="50800" bIns="50800" numCol="1" anchor="t">
              <a:noAutofit/>
            </a:bodyPr>
            <a:lstStyle/>
            <a:p>
              <a:pPr>
                <a:lnSpc>
                  <a:spcPct val="80000"/>
                </a:lnSpc>
                <a:defRPr sz="8400" spc="419">
                  <a:solidFill>
                    <a:srgbClr val="FFFFFF"/>
                  </a:solidFill>
                  <a:latin typeface="Canela Bold"/>
                  <a:ea typeface="Canela Bold"/>
                  <a:cs typeface="Canela Bold"/>
                  <a:sym typeface="Canela Bold"/>
                </a:defRPr>
              </a:pPr>
              <a:endParaRPr/>
            </a:p>
          </p:txBody>
        </p:sp>
        <p:sp>
          <p:nvSpPr>
            <p:cNvPr id="223" name="LITERATURE SURVEY"/>
            <p:cNvSpPr txBox="1"/>
            <p:nvPr/>
          </p:nvSpPr>
          <p:spPr>
            <a:xfrm>
              <a:off x="0" y="0"/>
              <a:ext cx="21945600" cy="1727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rmAutofit/>
            </a:bodyPr>
            <a:lstStyle>
              <a:lvl1pPr>
                <a:lnSpc>
                  <a:spcPct val="80000"/>
                </a:lnSpc>
                <a:defRPr sz="8400" spc="400">
                  <a:solidFill>
                    <a:srgbClr val="FFFFFF"/>
                  </a:solidFill>
                  <a:latin typeface="Canela Bold"/>
                  <a:ea typeface="Canela Bold"/>
                  <a:cs typeface="Canela Bold"/>
                  <a:sym typeface="Canela Bold"/>
                </a:defRPr>
              </a:lvl1pPr>
            </a:lstStyle>
            <a:p>
              <a:r>
                <a:t>LITERATURE SURVEY</a:t>
              </a:r>
            </a:p>
          </p:txBody>
        </p:sp>
      </p:grpSp>
      <p:sp>
        <p:nvSpPr>
          <p:cNvPr id="225" name="Triangle"/>
          <p:cNvSpPr/>
          <p:nvPr/>
        </p:nvSpPr>
        <p:spPr>
          <a:xfrm rot="5400000">
            <a:off x="1103533" y="896493"/>
            <a:ext cx="1714944" cy="14836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a:miter lim="400000"/>
          </a:ln>
          <a:effectLst>
            <a:outerShdw blurRad="254000" dist="127000" dir="5400000" rotWithShape="0">
              <a:srgbClr val="000000">
                <a:alpha val="70000"/>
              </a:srgbClr>
            </a:outerShdw>
          </a:effectLst>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endParaRPr/>
          </a:p>
        </p:txBody>
      </p:sp>
      <p:sp>
        <p:nvSpPr>
          <p:cNvPr id="3" name="Text Placeholder 2">
            <a:extLst>
              <a:ext uri="{FF2B5EF4-FFF2-40B4-BE49-F238E27FC236}">
                <a16:creationId xmlns:a16="http://schemas.microsoft.com/office/drawing/2014/main" id="{0B8D7590-7D8B-48BF-8981-2FAADF16BBF5}"/>
              </a:ext>
            </a:extLst>
          </p:cNvPr>
          <p:cNvSpPr>
            <a:spLocks noGrp="1"/>
          </p:cNvSpPr>
          <p:nvPr>
            <p:ph type="body" idx="1"/>
          </p:nvPr>
        </p:nvSpPr>
        <p:spPr>
          <a:xfrm>
            <a:off x="1219198" y="3354873"/>
            <a:ext cx="21945600" cy="8385548"/>
          </a:xfrm>
        </p:spPr>
        <p:txBody>
          <a:bodyPr>
            <a:normAutofit/>
          </a:bodyPr>
          <a:lstStyle/>
          <a:p>
            <a:pPr marL="742950" indent="-742950">
              <a:buAutoNum type="arabicPeriod"/>
            </a:pPr>
            <a:r>
              <a:rPr lang="en-US" sz="4400" b="1" dirty="0">
                <a:latin typeface="Calibri" panose="020F0502020204030204" pitchFamily="34" charset="0"/>
                <a:cs typeface="Calibri" panose="020F0502020204030204" pitchFamily="34" charset="0"/>
              </a:rPr>
              <a:t>Paper Title:  </a:t>
            </a:r>
            <a:r>
              <a:rPr lang="en-US" sz="4400" dirty="0">
                <a:latin typeface="Calibri" panose="020F0502020204030204" pitchFamily="34" charset="0"/>
                <a:cs typeface="Calibri" panose="020F0502020204030204" pitchFamily="34" charset="0"/>
              </a:rPr>
              <a:t>Detection of Fingerprint Authenticity Based on Deep Learning Using Image 				                        Pixel Value .</a:t>
            </a:r>
          </a:p>
          <a:p>
            <a:r>
              <a:rPr lang="en-US" sz="4400" dirty="0">
                <a:latin typeface="Calibri" panose="020F0502020204030204" pitchFamily="34" charset="0"/>
                <a:cs typeface="Calibri" panose="020F0502020204030204" pitchFamily="34" charset="0"/>
              </a:rPr>
              <a:t>        </a:t>
            </a:r>
            <a:r>
              <a:rPr lang="en-US" sz="4400" b="1" dirty="0">
                <a:latin typeface="Calibri" panose="020F0502020204030204" pitchFamily="34" charset="0"/>
                <a:cs typeface="Calibri" panose="020F0502020204030204" pitchFamily="34" charset="0"/>
              </a:rPr>
              <a:t>Authors:  </a:t>
            </a:r>
            <a:r>
              <a:rPr lang="en-US" sz="4400" dirty="0" err="1">
                <a:latin typeface="Calibri" panose="020F0502020204030204" pitchFamily="34" charset="0"/>
                <a:cs typeface="Calibri" panose="020F0502020204030204" pitchFamily="34" charset="0"/>
              </a:rPr>
              <a:t>Hariyanto</a:t>
            </a:r>
            <a:r>
              <a:rPr lang="en-US" sz="4400" dirty="0">
                <a:latin typeface="Calibri" panose="020F0502020204030204" pitchFamily="34" charset="0"/>
                <a:cs typeface="Calibri" panose="020F0502020204030204" pitchFamily="34" charset="0"/>
              </a:rPr>
              <a:t>, Sunny </a:t>
            </a:r>
            <a:r>
              <a:rPr lang="en-US" sz="4400" dirty="0" err="1">
                <a:latin typeface="Calibri" panose="020F0502020204030204" pitchFamily="34" charset="0"/>
                <a:cs typeface="Calibri" panose="020F0502020204030204" pitchFamily="34" charset="0"/>
              </a:rPr>
              <a:t>Arief</a:t>
            </a:r>
            <a:r>
              <a:rPr lang="en-US" sz="4400" dirty="0">
                <a:latin typeface="Calibri" panose="020F0502020204030204" pitchFamily="34" charset="0"/>
                <a:cs typeface="Calibri" panose="020F0502020204030204" pitchFamily="34" charset="0"/>
              </a:rPr>
              <a:t> </a:t>
            </a:r>
            <a:r>
              <a:rPr lang="en-US" sz="4400" dirty="0" err="1">
                <a:latin typeface="Calibri" panose="020F0502020204030204" pitchFamily="34" charset="0"/>
                <a:cs typeface="Calibri" panose="020F0502020204030204" pitchFamily="34" charset="0"/>
              </a:rPr>
              <a:t>Sudiro</a:t>
            </a:r>
            <a:r>
              <a:rPr lang="en-US" sz="4400" dirty="0">
                <a:latin typeface="Calibri" panose="020F0502020204030204" pitchFamily="34" charset="0"/>
                <a:cs typeface="Calibri" panose="020F0502020204030204" pitchFamily="34" charset="0"/>
              </a:rPr>
              <a:t>, </a:t>
            </a:r>
            <a:r>
              <a:rPr lang="en-US" sz="4400" dirty="0" err="1">
                <a:latin typeface="Calibri" panose="020F0502020204030204" pitchFamily="34" charset="0"/>
                <a:cs typeface="Calibri" panose="020F0502020204030204" pitchFamily="34" charset="0"/>
              </a:rPr>
              <a:t>Tubagus</a:t>
            </a:r>
            <a:r>
              <a:rPr lang="en-US" sz="4400" dirty="0">
                <a:latin typeface="Calibri" panose="020F0502020204030204" pitchFamily="34" charset="0"/>
                <a:cs typeface="Calibri" panose="020F0502020204030204" pitchFamily="34" charset="0"/>
              </a:rPr>
              <a:t> Maulana Kusuma, </a:t>
            </a:r>
            <a:r>
              <a:rPr lang="en-US" sz="4400" dirty="0" err="1">
                <a:latin typeface="Calibri" panose="020F0502020204030204" pitchFamily="34" charset="0"/>
                <a:cs typeface="Calibri" panose="020F0502020204030204" pitchFamily="34" charset="0"/>
              </a:rPr>
              <a:t>Sarifuddin</a:t>
            </a:r>
            <a:r>
              <a:rPr lang="en-US" sz="4400" dirty="0">
                <a:latin typeface="Calibri" panose="020F0502020204030204" pitchFamily="34" charset="0"/>
                <a:cs typeface="Calibri" panose="020F0502020204030204" pitchFamily="34" charset="0"/>
              </a:rPr>
              <a:t> </a:t>
            </a:r>
            <a:r>
              <a:rPr lang="en-US" sz="4400" dirty="0" err="1">
                <a:latin typeface="Calibri" panose="020F0502020204030204" pitchFamily="34" charset="0"/>
                <a:cs typeface="Calibri" panose="020F0502020204030204" pitchFamily="34" charset="0"/>
              </a:rPr>
              <a:t>Madenda</a:t>
            </a:r>
            <a:r>
              <a:rPr lang="en-US" sz="4400" dirty="0">
                <a:latin typeface="Calibri" panose="020F0502020204030204" pitchFamily="34" charset="0"/>
                <a:cs typeface="Calibri" panose="020F0502020204030204" pitchFamily="34" charset="0"/>
              </a:rPr>
              <a:t>, 				    		    </a:t>
            </a:r>
            <a:r>
              <a:rPr lang="en-US" sz="4400" dirty="0" err="1">
                <a:latin typeface="Calibri" panose="020F0502020204030204" pitchFamily="34" charset="0"/>
                <a:cs typeface="Calibri" panose="020F0502020204030204" pitchFamily="34" charset="0"/>
              </a:rPr>
              <a:t>Laode</a:t>
            </a:r>
            <a:r>
              <a:rPr lang="en-US" sz="4400" dirty="0">
                <a:latin typeface="Calibri" panose="020F0502020204030204" pitchFamily="34" charset="0"/>
                <a:cs typeface="Calibri" panose="020F0502020204030204" pitchFamily="34" charset="0"/>
              </a:rPr>
              <a:t> M. </a:t>
            </a:r>
            <a:r>
              <a:rPr lang="en-US" sz="4400" dirty="0" err="1">
                <a:latin typeface="Calibri" panose="020F0502020204030204" pitchFamily="34" charset="0"/>
                <a:cs typeface="Calibri" panose="020F0502020204030204" pitchFamily="34" charset="0"/>
              </a:rPr>
              <a:t>Rasdi</a:t>
            </a:r>
            <a:r>
              <a:rPr lang="en-US" sz="4400" dirty="0">
                <a:latin typeface="Calibri" panose="020F0502020204030204" pitchFamily="34" charset="0"/>
                <a:cs typeface="Calibri" panose="020F0502020204030204" pitchFamily="34" charset="0"/>
              </a:rPr>
              <a:t> </a:t>
            </a:r>
            <a:r>
              <a:rPr lang="en-US" sz="4400" dirty="0" err="1">
                <a:latin typeface="Calibri" panose="020F0502020204030204" pitchFamily="34" charset="0"/>
                <a:cs typeface="Calibri" panose="020F0502020204030204" pitchFamily="34" charset="0"/>
              </a:rPr>
              <a:t>Rere</a:t>
            </a:r>
            <a:r>
              <a:rPr lang="en-US" sz="4400" dirty="0">
                <a:latin typeface="Calibri" panose="020F0502020204030204" pitchFamily="34" charset="0"/>
                <a:cs typeface="Calibri" panose="020F0502020204030204" pitchFamily="34" charset="0"/>
              </a:rPr>
              <a:t> </a:t>
            </a:r>
          </a:p>
          <a:p>
            <a:r>
              <a:rPr lang="en-US" sz="4400" dirty="0">
                <a:latin typeface="Calibri" panose="020F0502020204030204" pitchFamily="34" charset="0"/>
                <a:cs typeface="Calibri" panose="020F0502020204030204" pitchFamily="34" charset="0"/>
              </a:rPr>
              <a:t>	</a:t>
            </a:r>
            <a:r>
              <a:rPr lang="en-US" sz="4400" b="1" dirty="0">
                <a:latin typeface="Calibri" panose="020F0502020204030204" pitchFamily="34" charset="0"/>
                <a:cs typeface="Calibri" panose="020F0502020204030204" pitchFamily="34" charset="0"/>
              </a:rPr>
              <a:t>Date Published:  </a:t>
            </a:r>
            <a:r>
              <a:rPr lang="en-US" sz="4400" dirty="0">
                <a:latin typeface="Calibri" panose="020F0502020204030204" pitchFamily="34" charset="0"/>
                <a:cs typeface="Calibri" panose="020F0502020204030204" pitchFamily="34" charset="0"/>
              </a:rPr>
              <a:t>24 December 2020 </a:t>
            </a:r>
          </a:p>
          <a:p>
            <a:r>
              <a:rPr lang="en-US" sz="4400" dirty="0">
                <a:latin typeface="Calibri" panose="020F0502020204030204" pitchFamily="34" charset="0"/>
                <a:cs typeface="Calibri" panose="020F0502020204030204" pitchFamily="34" charset="0"/>
              </a:rPr>
              <a:t>       </a:t>
            </a:r>
            <a:r>
              <a:rPr lang="en-US" sz="4400" b="1" dirty="0">
                <a:latin typeface="Calibri" panose="020F0502020204030204" pitchFamily="34" charset="0"/>
                <a:cs typeface="Calibri" panose="020F0502020204030204" pitchFamily="34" charset="0"/>
              </a:rPr>
              <a:t>Learning:</a:t>
            </a:r>
            <a:r>
              <a:rPr lang="en-US" sz="4400" dirty="0">
                <a:latin typeface="Calibri" panose="020F0502020204030204" pitchFamily="34" charset="0"/>
                <a:cs typeface="Calibri" panose="020F0502020204030204" pitchFamily="34" charset="0"/>
              </a:rPr>
              <a:t> This research proposes a method based on deep learning with the CNN algorithm for the 	                   implementation of the authenticity of fingerprint detection. Experiments were performed  			    on a fingerprint dataset with a variety of different parameters to see the best accuracy 				    results.</a:t>
            </a:r>
            <a:endParaRPr lang="en-IN" sz="4400" dirty="0">
              <a:latin typeface="Calibri" panose="020F0502020204030204" pitchFamily="34" charset="0"/>
              <a:cs typeface="Calibri" panose="020F0502020204030204" pitchFamily="34" charset="0"/>
            </a:endParaRPr>
          </a:p>
        </p:txBody>
      </p:sp>
    </p:spTree>
  </p:cSld>
  <p:clrMapOvr>
    <a:masterClrMapping/>
  </p:clrMapOvr>
  <p:transition spd="med"/>
</p:sld>
</file>

<file path=ppt/theme/theme1.xml><?xml version="1.0" encoding="utf-8"?>
<a:theme xmlns:a="http://schemas.openxmlformats.org/drawingml/2006/main" name="23_ClassicWhite">
  <a:themeElements>
    <a:clrScheme name="23_ClassicWhite">
      <a:dk1>
        <a:srgbClr val="000000"/>
      </a:dk1>
      <a:lt1>
        <a:srgbClr val="FFFFFF"/>
      </a:lt1>
      <a:dk2>
        <a:srgbClr val="A7A7A7"/>
      </a:dk2>
      <a:lt2>
        <a:srgbClr val="535353"/>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Helvetica"/>
        <a:ea typeface="Helvetica"/>
        <a:cs typeface="Helvetica"/>
      </a:majorFont>
      <a:minorFont>
        <a:latin typeface="Helvetica Neue"/>
        <a:ea typeface="Helvetica Neue"/>
        <a:cs typeface="Helvetica Neue"/>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3_ClassicWhite">
  <a:themeElements>
    <a:clrScheme name="23_ClassicWhite">
      <a:dk1>
        <a:srgbClr val="000000"/>
      </a:dk1>
      <a:lt1>
        <a:srgbClr val="FFFFFF"/>
      </a:lt1>
      <a:dk2>
        <a:srgbClr val="A7A7A7"/>
      </a:dk2>
      <a:lt2>
        <a:srgbClr val="535353"/>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Helvetica"/>
        <a:ea typeface="Helvetica"/>
        <a:cs typeface="Helvetica"/>
      </a:majorFont>
      <a:minorFont>
        <a:latin typeface="Helvetica Neue"/>
        <a:ea typeface="Helvetica Neue"/>
        <a:cs typeface="Helvetica Neue"/>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85</TotalTime>
  <Words>1962</Words>
  <Application>Microsoft Office PowerPoint</Application>
  <PresentationFormat>Custom</PresentationFormat>
  <Paragraphs>224</Paragraphs>
  <Slides>35</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35</vt:i4>
      </vt:variant>
    </vt:vector>
  </HeadingPairs>
  <TitlesOfParts>
    <vt:vector size="53" baseType="lpstr">
      <vt:lpstr>Arial</vt:lpstr>
      <vt:lpstr>Baskerville</vt:lpstr>
      <vt:lpstr>Calibri</vt:lpstr>
      <vt:lpstr>Canela Bold</vt:lpstr>
      <vt:lpstr>Canela Deck Bold</vt:lpstr>
      <vt:lpstr>Canela Deck Regular</vt:lpstr>
      <vt:lpstr>Canela Regular</vt:lpstr>
      <vt:lpstr>Canela Text Bold</vt:lpstr>
      <vt:lpstr>Canela Text Regular</vt:lpstr>
      <vt:lpstr>Graphik</vt:lpstr>
      <vt:lpstr>Graphik Medium</vt:lpstr>
      <vt:lpstr>Graphik Semibold</vt:lpstr>
      <vt:lpstr>Helvetica</vt:lpstr>
      <vt:lpstr>Helvetica Neue</vt:lpstr>
      <vt:lpstr>Muli</vt:lpstr>
      <vt:lpstr>Times New Roman</vt:lpstr>
      <vt:lpstr>Wingdings</vt:lpstr>
      <vt:lpstr>23_ClassicWhite</vt:lpstr>
      <vt:lpstr>PowerPoint Presentation</vt:lpstr>
      <vt:lpstr>Fingerprint Liveness Detection</vt:lpstr>
      <vt:lpstr>PROBLEM STATEMENT</vt:lpstr>
      <vt:lpstr>MOTIVATION</vt:lpstr>
      <vt:lpstr>MOTIVATION</vt:lpstr>
      <vt:lpstr>PowerPoint Presentation</vt:lpstr>
      <vt:lpstr>PowerPoint Presentation</vt:lpstr>
      <vt:lpstr>PowerPoint Presentation</vt:lpstr>
      <vt:lpstr>Literature Survey</vt:lpstr>
      <vt:lpstr>Literature Survey</vt:lpstr>
      <vt:lpstr>PowerPoint Presentation</vt:lpstr>
      <vt:lpstr>PowerPoint Presentation</vt:lpstr>
      <vt:lpstr>PowerPoint Presentation</vt:lpstr>
      <vt:lpstr>PowerPoint Presentation</vt:lpstr>
      <vt:lpstr>Literature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Mehar Anjum</dc:creator>
  <cp:lastModifiedBy>Nafeesa Soudagar</cp:lastModifiedBy>
  <cp:revision>45</cp:revision>
  <dcterms:modified xsi:type="dcterms:W3CDTF">2022-01-04T18:48:56Z</dcterms:modified>
</cp:coreProperties>
</file>